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notesSlides/notesSlide2.xml" ContentType="application/vnd.openxmlformats-officedocument.presentationml.notesSlide+xml"/>
  <Override PartName="/ppt/theme/themeOverride35.xml" ContentType="application/vnd.openxmlformats-officedocument.themeOverride+xml"/>
  <Override PartName="/ppt/notesSlides/notesSlide3.xml" ContentType="application/vnd.openxmlformats-officedocument.presentationml.notesSlide+xml"/>
  <Override PartName="/ppt/theme/themeOverride36.xml" ContentType="application/vnd.openxmlformats-officedocument.themeOverride+xml"/>
  <Override PartName="/ppt/notesSlides/notesSlide4.xml" ContentType="application/vnd.openxmlformats-officedocument.presentationml.notesSlide+xml"/>
  <Override PartName="/ppt/theme/themeOverride37.xml" ContentType="application/vnd.openxmlformats-officedocument.themeOverride+xml"/>
  <Override PartName="/ppt/notesSlides/notesSlide5.xml" ContentType="application/vnd.openxmlformats-officedocument.presentationml.notesSlide+xml"/>
  <Override PartName="/ppt/theme/themeOverride38.xml" ContentType="application/vnd.openxmlformats-officedocument.themeOverr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9" r:id="rId2"/>
  </p:sldMasterIdLst>
  <p:notesMasterIdLst>
    <p:notesMasterId r:id="rId42"/>
  </p:notesMasterIdLst>
  <p:sldIdLst>
    <p:sldId id="1674" r:id="rId3"/>
    <p:sldId id="1548" r:id="rId4"/>
    <p:sldId id="1673" r:id="rId5"/>
    <p:sldId id="1618" r:id="rId6"/>
    <p:sldId id="1968" r:id="rId7"/>
    <p:sldId id="1966" r:id="rId8"/>
    <p:sldId id="1967" r:id="rId9"/>
    <p:sldId id="1633" r:id="rId10"/>
    <p:sldId id="1947" r:id="rId11"/>
    <p:sldId id="1948" r:id="rId12"/>
    <p:sldId id="1949" r:id="rId13"/>
    <p:sldId id="1950" r:id="rId14"/>
    <p:sldId id="1969" r:id="rId15"/>
    <p:sldId id="1952" r:id="rId16"/>
    <p:sldId id="1953" r:id="rId17"/>
    <p:sldId id="1954" r:id="rId18"/>
    <p:sldId id="1955" r:id="rId19"/>
    <p:sldId id="1970" r:id="rId20"/>
    <p:sldId id="1971" r:id="rId21"/>
    <p:sldId id="1978" r:id="rId22"/>
    <p:sldId id="1979" r:id="rId23"/>
    <p:sldId id="1980" r:id="rId24"/>
    <p:sldId id="1981" r:id="rId25"/>
    <p:sldId id="1982" r:id="rId26"/>
    <p:sldId id="1957" r:id="rId27"/>
    <p:sldId id="1983" r:id="rId28"/>
    <p:sldId id="1986" r:id="rId29"/>
    <p:sldId id="1958" r:id="rId30"/>
    <p:sldId id="1959" r:id="rId31"/>
    <p:sldId id="1961" r:id="rId32"/>
    <p:sldId id="1985" r:id="rId33"/>
    <p:sldId id="1987" r:id="rId34"/>
    <p:sldId id="1988" r:id="rId35"/>
    <p:sldId id="1989" r:id="rId36"/>
    <p:sldId id="1670" r:id="rId37"/>
    <p:sldId id="1671" r:id="rId38"/>
    <p:sldId id="1672" r:id="rId39"/>
    <p:sldId id="292" r:id="rId40"/>
    <p:sldId id="29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A31D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F6A9A2-3A04-4CA4-8154-B9ECF57FA392}" v="5" dt="2026-07-18T03:08:38.8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47" autoAdjust="0"/>
  </p:normalViewPr>
  <p:slideViewPr>
    <p:cSldViewPr>
      <p:cViewPr varScale="1">
        <p:scale>
          <a:sx n="107" d="100"/>
          <a:sy n="107" d="100"/>
        </p:scale>
        <p:origin x="672" y="78"/>
      </p:cViewPr>
      <p:guideLst>
        <p:guide orient="horz" pos="2160"/>
        <p:guide pos="3840"/>
      </p:guideLst>
    </p:cSldViewPr>
  </p:slideViewPr>
  <p:outlineViewPr>
    <p:cViewPr>
      <p:scale>
        <a:sx n="33" d="100"/>
        <a:sy n="33" d="100"/>
      </p:scale>
      <p:origin x="54" y="633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C45998-F6EA-49A2-A1EC-8263BB1EC575}" type="datetimeFigureOut">
              <a:rPr lang="en-US" smtClean="0"/>
              <a:t>7/17/2026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E381B2-66CF-4101-8317-0531AEB1D31C}" type="slidenum">
              <a:rPr lang="en-US" smtClean="0"/>
              <a:t>‹#›</a:t>
            </a:fld>
            <a:endParaRPr lang="en-US"/>
          </a:p>
        </p:txBody>
      </p:sp>
    </p:spTree>
    <p:extLst>
      <p:ext uri="{BB962C8B-B14F-4D97-AF65-F5344CB8AC3E}">
        <p14:creationId xmlns:p14="http://schemas.microsoft.com/office/powerpoint/2010/main" val="2543259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Eddie Williams`~ July 19, 2026</a:t>
            </a:r>
          </a:p>
        </p:txBody>
      </p:sp>
      <p:sp>
        <p:nvSpPr>
          <p:cNvPr id="4" name="Slide Number Placeholder 3"/>
          <p:cNvSpPr>
            <a:spLocks noGrp="1"/>
          </p:cNvSpPr>
          <p:nvPr>
            <p:ph type="sldNum" sz="quarter" idx="5"/>
          </p:nvPr>
        </p:nvSpPr>
        <p:spPr/>
        <p:txBody>
          <a:bodyPr/>
          <a:lstStyle/>
          <a:p>
            <a:fld id="{5FE381B2-66CF-4101-8317-0531AEB1D31C}" type="slidenum">
              <a:rPr lang="en-US" smtClean="0"/>
              <a:t>1</a:t>
            </a:fld>
            <a:endParaRPr lang="en-US"/>
          </a:p>
        </p:txBody>
      </p:sp>
    </p:spTree>
    <p:extLst>
      <p:ext uri="{BB962C8B-B14F-4D97-AF65-F5344CB8AC3E}">
        <p14:creationId xmlns:p14="http://schemas.microsoft.com/office/powerpoint/2010/main" val="2047028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35</a:t>
            </a:fld>
            <a:endParaRPr lang="en-US"/>
          </a:p>
        </p:txBody>
      </p:sp>
    </p:spTree>
    <p:extLst>
      <p:ext uri="{BB962C8B-B14F-4D97-AF65-F5344CB8AC3E}">
        <p14:creationId xmlns:p14="http://schemas.microsoft.com/office/powerpoint/2010/main" val="412475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36</a:t>
            </a:fld>
            <a:endParaRPr lang="en-US"/>
          </a:p>
        </p:txBody>
      </p:sp>
    </p:spTree>
    <p:extLst>
      <p:ext uri="{BB962C8B-B14F-4D97-AF65-F5344CB8AC3E}">
        <p14:creationId xmlns:p14="http://schemas.microsoft.com/office/powerpoint/2010/main" val="2480674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37</a:t>
            </a:fld>
            <a:endParaRPr lang="en-US"/>
          </a:p>
        </p:txBody>
      </p:sp>
    </p:spTree>
    <p:extLst>
      <p:ext uri="{BB962C8B-B14F-4D97-AF65-F5344CB8AC3E}">
        <p14:creationId xmlns:p14="http://schemas.microsoft.com/office/powerpoint/2010/main" val="2244575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38</a:t>
            </a:fld>
            <a:endParaRPr lang="en-US"/>
          </a:p>
        </p:txBody>
      </p:sp>
    </p:spTree>
    <p:extLst>
      <p:ext uri="{BB962C8B-B14F-4D97-AF65-F5344CB8AC3E}">
        <p14:creationId xmlns:p14="http://schemas.microsoft.com/office/powerpoint/2010/main" val="1411818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A9EE78-BC61-48A3-B71F-BF56EB2414D7}" type="slidenum">
              <a:rPr lang="en-US" smtClean="0"/>
              <a:t>39</a:t>
            </a:fld>
            <a:endParaRPr lang="en-US"/>
          </a:p>
        </p:txBody>
      </p:sp>
    </p:spTree>
    <p:extLst>
      <p:ext uri="{BB962C8B-B14F-4D97-AF65-F5344CB8AC3E}">
        <p14:creationId xmlns:p14="http://schemas.microsoft.com/office/powerpoint/2010/main" val="1475334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682DC477-071F-488F-B7EC-931AD21B5812}" type="datetimeFigureOut">
              <a:rPr lang="en-US" smtClean="0"/>
              <a:t>7/17/2026</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3908563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3178163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922505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7772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2860107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481346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318241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2DC477-071F-488F-B7EC-931AD21B5812}"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297459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2DC477-071F-488F-B7EC-931AD21B5812}" type="datetimeFigureOut">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5253954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2DC477-071F-488F-B7EC-931AD21B5812}" type="datetimeFigureOut">
              <a:rPr lang="en-US" smtClean="0"/>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3781125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DC477-071F-488F-B7EC-931AD21B5812}" type="datetimeFigureOut">
              <a:rPr lang="en-US" smtClean="0"/>
              <a:t>7/17/2026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935410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24380271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3674172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4151271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7945201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459736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32305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2DC477-071F-488F-B7EC-931AD21B5812}"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469288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2DC477-071F-488F-B7EC-931AD21B5812}"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451868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2DC477-071F-488F-B7EC-931AD21B5812}" type="datetimeFigureOut">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947394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2DC477-071F-488F-B7EC-931AD21B5812}" type="datetimeFigureOut">
              <a:rPr lang="en-US" smtClean="0"/>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1602978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DC477-071F-488F-B7EC-931AD21B5812}" type="datetimeFigureOut">
              <a:rPr lang="en-US" smtClean="0"/>
              <a:t>7/17/2026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C95E75-EB2B-44DE-938C-C54E58CFF33E}" type="slidenum">
              <a:rPr lang="en-US" smtClean="0"/>
              <a:t>‹#›</a:t>
            </a:fld>
            <a:endParaRPr lang="en-US"/>
          </a:p>
        </p:txBody>
      </p:sp>
    </p:spTree>
    <p:extLst>
      <p:ext uri="{BB962C8B-B14F-4D97-AF65-F5344CB8AC3E}">
        <p14:creationId xmlns:p14="http://schemas.microsoft.com/office/powerpoint/2010/main" val="420134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682DC477-071F-488F-B7EC-931AD21B5812}"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344801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682DC477-071F-488F-B7EC-931AD21B5812}" type="datetimeFigureOut">
              <a:rPr lang="en-US" smtClean="0"/>
              <a:t>7/17/2026</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124718939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682DC477-071F-488F-B7EC-931AD21B5812}" type="datetimeFigureOut">
              <a:rPr lang="en-US" smtClean="0"/>
              <a:t>7/17/2026</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25850833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DC477-071F-488F-B7EC-931AD21B5812}" type="datetimeFigureOut">
              <a:rPr lang="en-US" smtClean="0"/>
              <a:t>7/17/2026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95E75-EB2B-44DE-938C-C54E58CFF33E}" type="slidenum">
              <a:rPr lang="en-US" smtClean="0"/>
              <a:t>‹#›</a:t>
            </a:fld>
            <a:endParaRPr lang="en-US"/>
          </a:p>
        </p:txBody>
      </p:sp>
    </p:spTree>
    <p:extLst>
      <p:ext uri="{BB962C8B-B14F-4D97-AF65-F5344CB8AC3E}">
        <p14:creationId xmlns:p14="http://schemas.microsoft.com/office/powerpoint/2010/main" val="356502382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6.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8.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29.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0.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1.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hemeOverride" Target="../theme/themeOverride34.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hemeOverride" Target="../theme/themeOverride35.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hemeOverride" Target="../theme/themeOverride36.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hemeOverride" Target="../theme/themeOverride37.xml"/><Relationship Id="rId6" Type="http://schemas.openxmlformats.org/officeDocument/2006/relationships/image" Target="../media/image2.jpeg"/><Relationship Id="rId5" Type="http://schemas.openxmlformats.org/officeDocument/2006/relationships/hyperlink" Target="http://studylight.org/desk/?query=mt+10:33&amp;t=kjv&amp;sr=1&amp;l=en" TargetMode="External"/><Relationship Id="rId4" Type="http://schemas.openxmlformats.org/officeDocument/2006/relationships/hyperlink" Target="http://studylight.org/desk/?query=mt+10:32&amp;t=kjv&amp;sr=1&amp;l=en"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hemeOverride" Target="../theme/themeOverride38.xml"/><Relationship Id="rId5" Type="http://schemas.openxmlformats.org/officeDocument/2006/relationships/image" Target="../media/image3.wmf"/><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Worship Background"/>
          <p:cNvPicPr>
            <a:picLocks noChangeAspect="1"/>
          </p:cNvPicPr>
          <p:nvPr/>
        </p:nvPicPr>
        <p:blipFill>
          <a:blip r:embed="rId3"/>
          <a:srcRect b="15625"/>
          <a:stretch>
            <a:fillRect/>
          </a:stretch>
        </p:blipFill>
        <p:spPr>
          <a:xfrm>
            <a:off x="0" y="0"/>
            <a:ext cx="12192000" cy="6858000"/>
          </a:xfrm>
          <a:prstGeom prst="rect">
            <a:avLst/>
          </a:prstGeom>
        </p:spPr>
      </p:pic>
      <p:sp>
        <p:nvSpPr>
          <p:cNvPr id="11" name="Text Overlay"/>
          <p:cNvSpPr/>
          <p:nvPr/>
        </p:nvSpPr>
        <p:spPr>
          <a:xfrm>
            <a:off x="0" y="2900000"/>
            <a:ext cx="12192000" cy="3958000"/>
          </a:xfrm>
          <a:prstGeom prst="rect">
            <a:avLst/>
          </a:prstGeom>
          <a:gradFill>
            <a:gsLst>
              <a:gs pos="0">
                <a:srgbClr val="000000">
                  <a:alpha val="0"/>
                </a:srgbClr>
              </a:gs>
              <a:gs pos="100000">
                <a:srgbClr val="000000">
                  <a:alpha val="80000"/>
                </a:srgbClr>
              </a:gs>
            </a:gsLst>
            <a:lin ang="5400000" scaled="1"/>
          </a:gradFill>
          <a:ln>
            <a:noFill/>
          </a:ln>
        </p:spPr>
        <p:txBody>
          <a:bodyPr/>
          <a:lstStyle/>
          <a:p>
            <a:endParaRPr lang="en-US"/>
          </a:p>
        </p:txBody>
      </p:sp>
      <p:sp>
        <p:nvSpPr>
          <p:cNvPr id="4" name="Title 3"/>
          <p:cNvSpPr>
            <a:spLocks noGrp="1"/>
          </p:cNvSpPr>
          <p:nvPr>
            <p:ph type="title"/>
          </p:nvPr>
        </p:nvSpPr>
        <p:spPr>
          <a:xfrm>
            <a:off x="76200" y="158000"/>
            <a:ext cx="12115800" cy="2584000"/>
          </a:xfrm>
        </p:spPr>
        <p:txBody>
          <a:bodyPr>
            <a:normAutofit/>
          </a:bodyPr>
          <a:lstStyle/>
          <a:p>
            <a:pPr marL="0" indent="0" algn="ctr">
              <a:buNone/>
            </a:pPr>
            <a:r>
              <a:rPr lang="en-US" sz="5400" b="1" i="1" dirty="0">
                <a:solidFill>
                  <a:srgbClr val="FFFFFF"/>
                </a:solidFill>
                <a:effectLst>
                  <a:outerShdw blurRad="38100" dist="25400" dir="2700000" algn="tl">
                    <a:srgbClr val="000000">
                      <a:alpha val="70000"/>
                    </a:srgbClr>
                  </a:outerShdw>
                </a:effectLst>
                <a:latin typeface="Trebuchet MS" panose="020B0603020202020204" pitchFamily="34" charset="0"/>
              </a:rPr>
              <a:t>Why I Believe God Commands and Deserves the Very Best (First Fruit) of My Entire Christian Life</a:t>
            </a:r>
            <a:endParaRPr lang="en-US" sz="5400" b="1" i="1" dirty="0">
              <a:solidFill>
                <a:srgbClr val="FFFFFF"/>
              </a:solidFill>
              <a:latin typeface="Trebuchet MS" panose="020B0603020202020204" pitchFamily="34" charset="0"/>
            </a:endParaRPr>
          </a:p>
        </p:txBody>
      </p:sp>
      <p:sp>
        <p:nvSpPr>
          <p:cNvPr id="3" name="Scripture Reference"/>
          <p:cNvSpPr>
            <a:spLocks noGrp="1"/>
          </p:cNvSpPr>
          <p:nvPr>
            <p:ph sz="quarter" idx="13"/>
          </p:nvPr>
        </p:nvSpPr>
        <p:spPr>
          <a:xfrm>
            <a:off x="0" y="6160000"/>
            <a:ext cx="12192000" cy="540000"/>
          </a:xfrm>
        </p:spPr>
        <p:txBody>
          <a:bodyPr>
            <a:noAutofit/>
          </a:bodyPr>
          <a:lstStyle/>
          <a:p>
            <a:pPr marL="0" indent="0" algn="ctr">
              <a:buNone/>
            </a:pPr>
            <a:r>
              <a:rPr lang="en-US" sz="4400" b="1" i="1" spc="200" dirty="0">
                <a:solidFill>
                  <a:srgbClr val="F2C879"/>
                </a:solidFill>
                <a:effectLst>
                  <a:outerShdw blurRad="38100" dist="25400" dir="2700000" algn="tl">
                    <a:srgbClr val="000000">
                      <a:alpha val="70000"/>
                    </a:srgbClr>
                  </a:outerShdw>
                </a:effectLst>
                <a:latin typeface="Trebuchet MS" panose="020B0603020202020204" pitchFamily="34" charset="0"/>
              </a:rPr>
              <a:t>I Corinthians 10:31-33</a:t>
            </a:r>
          </a:p>
        </p:txBody>
      </p:sp>
    </p:spTree>
    <p:extLst>
      <p:ext uri="{BB962C8B-B14F-4D97-AF65-F5344CB8AC3E}">
        <p14:creationId xmlns:p14="http://schemas.microsoft.com/office/powerpoint/2010/main" val="1598515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4C04944-6D0C-1472-D81B-4A5DA73FF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02E9B-7078-B6A7-E5F6-3ECC71C76D87}"/>
              </a:ext>
            </a:extLst>
          </p:cNvPr>
          <p:cNvSpPr>
            <a:spLocks noGrp="1"/>
          </p:cNvSpPr>
          <p:nvPr>
            <p:ph type="title"/>
          </p:nvPr>
        </p:nvSpPr>
        <p:spPr>
          <a:xfrm>
            <a:off x="0" y="-8389"/>
            <a:ext cx="12192000" cy="910590"/>
          </a:xfrm>
        </p:spPr>
        <p:txBody>
          <a:bodyPr>
            <a:noAutofit/>
          </a:bodyPr>
          <a:lstStyle/>
          <a:p>
            <a:pPr marL="0" indent="0" algn="ctr">
              <a:buNone/>
            </a:pPr>
            <a:r>
              <a:rPr lang="en-US" sz="8000" i="1" dirty="0">
                <a:solidFill>
                  <a:srgbClr val="A31D6A"/>
                </a:solidFill>
                <a:effectLst>
                  <a:outerShdw blurRad="38100" dist="38100" dir="2700000" algn="tl">
                    <a:srgbClr val="000000">
                      <a:alpha val="43137"/>
                    </a:srgbClr>
                  </a:outerShdw>
                </a:effectLst>
              </a:rPr>
              <a:t>Romans 5:8 (NASB)</a:t>
            </a:r>
            <a:endParaRPr lang="en-US" sz="72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3999ACE4-A0B8-4F8C-33B6-E2D1F339F055}"/>
              </a:ext>
            </a:extLst>
          </p:cNvPr>
          <p:cNvSpPr>
            <a:spLocks noGrp="1"/>
          </p:cNvSpPr>
          <p:nvPr>
            <p:ph sz="quarter" idx="13"/>
          </p:nvPr>
        </p:nvSpPr>
        <p:spPr>
          <a:xfrm>
            <a:off x="0" y="902202"/>
            <a:ext cx="12192000" cy="5955800"/>
          </a:xfrm>
        </p:spPr>
        <p:txBody>
          <a:bodyPr>
            <a:noAutofit/>
          </a:bodyPr>
          <a:lstStyle/>
          <a:p>
            <a:pPr marL="45720" indent="0">
              <a:buNone/>
            </a:pPr>
            <a:r>
              <a:rPr lang="en-US" sz="8000" dirty="0">
                <a:latin typeface="Trebuchet MS" panose="020B0603020202020204" pitchFamily="34" charset="0"/>
              </a:rPr>
              <a:t>But God demonstrates His own love toward us, in that while we were still sinners, Christ died for us.</a:t>
            </a:r>
          </a:p>
        </p:txBody>
      </p:sp>
    </p:spTree>
    <p:extLst>
      <p:ext uri="{BB962C8B-B14F-4D97-AF65-F5344CB8AC3E}">
        <p14:creationId xmlns:p14="http://schemas.microsoft.com/office/powerpoint/2010/main" val="257381038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D7917AF8-EBAD-6631-EE68-D0AD65CFF1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08811-05EA-0D0E-B3C3-884756E55D3A}"/>
              </a:ext>
            </a:extLst>
          </p:cNvPr>
          <p:cNvSpPr>
            <a:spLocks noGrp="1"/>
          </p:cNvSpPr>
          <p:nvPr>
            <p:ph type="title"/>
          </p:nvPr>
        </p:nvSpPr>
        <p:spPr>
          <a:xfrm>
            <a:off x="0" y="3810"/>
            <a:ext cx="12192000" cy="1215390"/>
          </a:xfrm>
        </p:spPr>
        <p:txBody>
          <a:bodyPr>
            <a:noAutofit/>
          </a:bodyPr>
          <a:lstStyle/>
          <a:p>
            <a:pPr marL="0" indent="0" algn="ctr">
              <a:buNone/>
            </a:pPr>
            <a:r>
              <a:rPr lang="en-US" sz="8000" i="1" dirty="0">
                <a:solidFill>
                  <a:srgbClr val="A31D6A"/>
                </a:solidFill>
                <a:effectLst>
                  <a:outerShdw blurRad="38100" dist="38100" dir="2700000" algn="tl">
                    <a:srgbClr val="000000">
                      <a:alpha val="43137"/>
                    </a:srgbClr>
                  </a:outerShdw>
                </a:effectLst>
              </a:rPr>
              <a:t>John 3:16 (NASB)</a:t>
            </a:r>
          </a:p>
        </p:txBody>
      </p:sp>
      <p:sp>
        <p:nvSpPr>
          <p:cNvPr id="3" name="Content Placeholder 2">
            <a:extLst>
              <a:ext uri="{FF2B5EF4-FFF2-40B4-BE49-F238E27FC236}">
                <a16:creationId xmlns:a16="http://schemas.microsoft.com/office/drawing/2014/main" id="{E1EA023E-C4C7-5717-98DC-8A79B6C9D4EC}"/>
              </a:ext>
            </a:extLst>
          </p:cNvPr>
          <p:cNvSpPr>
            <a:spLocks noGrp="1"/>
          </p:cNvSpPr>
          <p:nvPr>
            <p:ph sz="quarter" idx="13"/>
          </p:nvPr>
        </p:nvSpPr>
        <p:spPr>
          <a:xfrm>
            <a:off x="0" y="1219200"/>
            <a:ext cx="12192000" cy="5638800"/>
          </a:xfrm>
        </p:spPr>
        <p:txBody>
          <a:bodyPr>
            <a:noAutofit/>
          </a:bodyPr>
          <a:lstStyle/>
          <a:p>
            <a:pPr marL="45720" indent="0">
              <a:buNone/>
            </a:pPr>
            <a:r>
              <a:rPr lang="en-US" sz="7200" dirty="0">
                <a:latin typeface="Trebuchet MS" panose="020B0603020202020204" pitchFamily="34" charset="0"/>
              </a:rPr>
              <a:t>"For God so loved the world, that He gave His only Son, so that everyone who believes in Him will not perish, but have eternal life.</a:t>
            </a:r>
          </a:p>
        </p:txBody>
      </p:sp>
    </p:spTree>
    <p:extLst>
      <p:ext uri="{BB962C8B-B14F-4D97-AF65-F5344CB8AC3E}">
        <p14:creationId xmlns:p14="http://schemas.microsoft.com/office/powerpoint/2010/main" val="445067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2854D5A-CDBB-FE3B-6585-A0B642B0D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50CE7-FA14-0D21-2EA4-1E21B53AB88F}"/>
              </a:ext>
            </a:extLst>
          </p:cNvPr>
          <p:cNvSpPr>
            <a:spLocks noGrp="1"/>
          </p:cNvSpPr>
          <p:nvPr>
            <p:ph type="title"/>
          </p:nvPr>
        </p:nvSpPr>
        <p:spPr>
          <a:xfrm>
            <a:off x="0" y="3810"/>
            <a:ext cx="12192000" cy="1215390"/>
          </a:xfrm>
        </p:spPr>
        <p:txBody>
          <a:bodyPr>
            <a:noAutofit/>
          </a:bodyPr>
          <a:lstStyle/>
          <a:p>
            <a:pPr marL="0" indent="0" algn="ctr">
              <a:buNone/>
            </a:pPr>
            <a:r>
              <a:rPr lang="en-US" sz="8000" i="1" dirty="0">
                <a:solidFill>
                  <a:srgbClr val="A31D6A"/>
                </a:solidFill>
                <a:effectLst>
                  <a:outerShdw blurRad="38100" dist="38100" dir="2700000" algn="tl">
                    <a:srgbClr val="000000">
                      <a:alpha val="43137"/>
                    </a:srgbClr>
                  </a:outerShdw>
                </a:effectLst>
              </a:rPr>
              <a:t>Hebrews 12:2 (NASB)</a:t>
            </a:r>
          </a:p>
        </p:txBody>
      </p:sp>
      <p:sp>
        <p:nvSpPr>
          <p:cNvPr id="3" name="Content Placeholder 2">
            <a:extLst>
              <a:ext uri="{FF2B5EF4-FFF2-40B4-BE49-F238E27FC236}">
                <a16:creationId xmlns:a16="http://schemas.microsoft.com/office/drawing/2014/main" id="{760CAAC7-B96D-5A34-2E80-FF306DEA9535}"/>
              </a:ext>
            </a:extLst>
          </p:cNvPr>
          <p:cNvSpPr>
            <a:spLocks noGrp="1"/>
          </p:cNvSpPr>
          <p:nvPr>
            <p:ph sz="quarter" idx="13"/>
          </p:nvPr>
        </p:nvSpPr>
        <p:spPr>
          <a:xfrm>
            <a:off x="0" y="1066800"/>
            <a:ext cx="12192000" cy="5791200"/>
          </a:xfrm>
        </p:spPr>
        <p:txBody>
          <a:bodyPr>
            <a:noAutofit/>
          </a:bodyPr>
          <a:lstStyle/>
          <a:p>
            <a:pPr marL="45720" indent="0">
              <a:buNone/>
            </a:pPr>
            <a:r>
              <a:rPr lang="en-US" sz="6000" dirty="0">
                <a:latin typeface="Trebuchet MS" panose="020B0603020202020204" pitchFamily="34" charset="0"/>
              </a:rPr>
              <a:t>looking only at Jesus, the originator and perfecter of the faith, who for the joy set before Him endured the cross, despising the shame, and has sat down at the right hand of the throne of God.</a:t>
            </a:r>
          </a:p>
        </p:txBody>
      </p:sp>
    </p:spTree>
    <p:extLst>
      <p:ext uri="{BB962C8B-B14F-4D97-AF65-F5344CB8AC3E}">
        <p14:creationId xmlns:p14="http://schemas.microsoft.com/office/powerpoint/2010/main" val="31791608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ECBB3047-D594-A826-32F9-B938050E414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3C14F48-FE7F-1E06-CF47-870D45EB8516}"/>
              </a:ext>
            </a:extLst>
          </p:cNvPr>
          <p:cNvSpPr>
            <a:spLocks noGrp="1"/>
          </p:cNvSpPr>
          <p:nvPr>
            <p:ph type="title"/>
          </p:nvPr>
        </p:nvSpPr>
        <p:spPr>
          <a:xfrm>
            <a:off x="0" y="0"/>
            <a:ext cx="12192000" cy="6934200"/>
          </a:xfrm>
        </p:spPr>
        <p:txBody>
          <a:bodyPr>
            <a:normAutofit/>
          </a:bodyPr>
          <a:lstStyle/>
          <a:p>
            <a:pPr algn="ctr"/>
            <a:r>
              <a:rPr lang="en-US" sz="11500" b="1" i="1" dirty="0">
                <a:solidFill>
                  <a:srgbClr val="A31D6A"/>
                </a:solidFill>
                <a:effectLst>
                  <a:outerShdw blurRad="38100" dist="38100" dir="2700000" algn="tl">
                    <a:srgbClr val="000000">
                      <a:alpha val="43137"/>
                    </a:srgbClr>
                  </a:outerShdw>
                </a:effectLst>
              </a:rPr>
              <a:t>God Wants Me to be Like Jesus, His Son, and Follow in His Footsteps</a:t>
            </a:r>
            <a:endParaRPr lang="en-US" sz="21500" b="1"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endParaRPr>
          </a:p>
        </p:txBody>
      </p:sp>
    </p:spTree>
    <p:extLst>
      <p:ext uri="{BB962C8B-B14F-4D97-AF65-F5344CB8AC3E}">
        <p14:creationId xmlns:p14="http://schemas.microsoft.com/office/powerpoint/2010/main" val="414634508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A80120B4-2724-FDAF-AB33-8100D1AC8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0EC0E6-C4A0-6210-707E-A947A9FC868E}"/>
              </a:ext>
            </a:extLst>
          </p:cNvPr>
          <p:cNvSpPr>
            <a:spLocks noGrp="1"/>
          </p:cNvSpPr>
          <p:nvPr>
            <p:ph type="title"/>
          </p:nvPr>
        </p:nvSpPr>
        <p:spPr>
          <a:xfrm>
            <a:off x="0" y="3810"/>
            <a:ext cx="12192000" cy="1291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Peter 2:21 (NASB)</a:t>
            </a:r>
          </a:p>
        </p:txBody>
      </p:sp>
      <p:sp>
        <p:nvSpPr>
          <p:cNvPr id="3" name="Content Placeholder 2">
            <a:extLst>
              <a:ext uri="{FF2B5EF4-FFF2-40B4-BE49-F238E27FC236}">
                <a16:creationId xmlns:a16="http://schemas.microsoft.com/office/drawing/2014/main" id="{90EA10B9-9399-5ABB-E4DC-3027D4D3A8F3}"/>
              </a:ext>
            </a:extLst>
          </p:cNvPr>
          <p:cNvSpPr>
            <a:spLocks noGrp="1"/>
          </p:cNvSpPr>
          <p:nvPr>
            <p:ph sz="quarter" idx="13"/>
          </p:nvPr>
        </p:nvSpPr>
        <p:spPr>
          <a:xfrm>
            <a:off x="0" y="1066800"/>
            <a:ext cx="12192000" cy="5791200"/>
          </a:xfrm>
        </p:spPr>
        <p:txBody>
          <a:bodyPr>
            <a:noAutofit/>
          </a:bodyPr>
          <a:lstStyle/>
          <a:p>
            <a:pPr marL="45720" indent="0">
              <a:buNone/>
            </a:pPr>
            <a:r>
              <a:rPr lang="en-US" sz="7200" dirty="0">
                <a:latin typeface="Trebuchet MS" panose="020B0603020202020204" pitchFamily="34" charset="0"/>
              </a:rPr>
              <a:t>For you have been called for this purpose, because Christ also suffered for you, leaving you an example, so that you would follow in His steps,</a:t>
            </a:r>
            <a:endParaRPr lang="en-US" sz="7200" dirty="0"/>
          </a:p>
        </p:txBody>
      </p:sp>
    </p:spTree>
    <p:extLst>
      <p:ext uri="{BB962C8B-B14F-4D97-AF65-F5344CB8AC3E}">
        <p14:creationId xmlns:p14="http://schemas.microsoft.com/office/powerpoint/2010/main" val="3797974859"/>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2A588A09-9443-D680-6011-5F8D016A9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539CD-4D51-19EB-5A2C-3F4B5C840B21}"/>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John 2:6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E7AF04B-063A-2AEE-ACFB-A411CFBA28FC}"/>
              </a:ext>
            </a:extLst>
          </p:cNvPr>
          <p:cNvSpPr>
            <a:spLocks noGrp="1"/>
          </p:cNvSpPr>
          <p:nvPr>
            <p:ph sz="quarter" idx="13"/>
          </p:nvPr>
        </p:nvSpPr>
        <p:spPr>
          <a:xfrm>
            <a:off x="0" y="902202"/>
            <a:ext cx="12192000" cy="5955799"/>
          </a:xfrm>
        </p:spPr>
        <p:txBody>
          <a:bodyPr>
            <a:noAutofit/>
          </a:bodyPr>
          <a:lstStyle/>
          <a:p>
            <a:pPr marL="45720" indent="0">
              <a:buNone/>
            </a:pPr>
            <a:r>
              <a:rPr lang="en-US" sz="8000" dirty="0">
                <a:latin typeface="Trebuchet MS" panose="020B0603020202020204" pitchFamily="34" charset="0"/>
              </a:rPr>
              <a:t>the one who says that he remains in Him ought, himself also, to walk just as He walked.</a:t>
            </a:r>
          </a:p>
        </p:txBody>
      </p:sp>
    </p:spTree>
    <p:extLst>
      <p:ext uri="{BB962C8B-B14F-4D97-AF65-F5344CB8AC3E}">
        <p14:creationId xmlns:p14="http://schemas.microsoft.com/office/powerpoint/2010/main" val="370950556"/>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FDF5EF63-4146-6A21-FE8B-85A00FC3E7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8B8793-3342-2833-70F0-07322A139B2B}"/>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Colossians 2:6 (NASB)</a:t>
            </a:r>
          </a:p>
        </p:txBody>
      </p:sp>
      <p:sp>
        <p:nvSpPr>
          <p:cNvPr id="3" name="Content Placeholder 2">
            <a:extLst>
              <a:ext uri="{FF2B5EF4-FFF2-40B4-BE49-F238E27FC236}">
                <a16:creationId xmlns:a16="http://schemas.microsoft.com/office/drawing/2014/main" id="{8B9B7A1B-A303-4263-A087-3F7C0DD6ED58}"/>
              </a:ext>
            </a:extLst>
          </p:cNvPr>
          <p:cNvSpPr>
            <a:spLocks noGrp="1"/>
          </p:cNvSpPr>
          <p:nvPr>
            <p:ph sz="quarter" idx="13"/>
          </p:nvPr>
        </p:nvSpPr>
        <p:spPr>
          <a:xfrm>
            <a:off x="0" y="990600"/>
            <a:ext cx="12192000" cy="5867400"/>
          </a:xfrm>
        </p:spPr>
        <p:txBody>
          <a:bodyPr>
            <a:noAutofit/>
          </a:bodyPr>
          <a:lstStyle/>
          <a:p>
            <a:pPr marL="45720" indent="0">
              <a:buNone/>
            </a:pPr>
            <a:r>
              <a:rPr lang="en-US" sz="8800" dirty="0">
                <a:latin typeface="Trebuchet MS" panose="020B0603020202020204" pitchFamily="34" charset="0"/>
              </a:rPr>
              <a:t>Therefore, as you have received Christ Jesus the Lord, so walk in Him,</a:t>
            </a:r>
          </a:p>
        </p:txBody>
      </p:sp>
    </p:spTree>
    <p:extLst>
      <p:ext uri="{BB962C8B-B14F-4D97-AF65-F5344CB8AC3E}">
        <p14:creationId xmlns:p14="http://schemas.microsoft.com/office/powerpoint/2010/main" val="1210210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30B60A0E-7F3E-89DF-897C-572C4AD7EA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2CAB82-833D-95EC-9D5C-12DF3E51A7F5}"/>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Corinthians 11:1 (NASB)</a:t>
            </a:r>
          </a:p>
        </p:txBody>
      </p:sp>
      <p:sp>
        <p:nvSpPr>
          <p:cNvPr id="3" name="Content Placeholder 2">
            <a:extLst>
              <a:ext uri="{FF2B5EF4-FFF2-40B4-BE49-F238E27FC236}">
                <a16:creationId xmlns:a16="http://schemas.microsoft.com/office/drawing/2014/main" id="{5D771282-D359-294A-E0B4-DC854D405A05}"/>
              </a:ext>
            </a:extLst>
          </p:cNvPr>
          <p:cNvSpPr>
            <a:spLocks noGrp="1"/>
          </p:cNvSpPr>
          <p:nvPr>
            <p:ph sz="quarter" idx="13"/>
          </p:nvPr>
        </p:nvSpPr>
        <p:spPr>
          <a:xfrm>
            <a:off x="0" y="990600"/>
            <a:ext cx="12192000" cy="5867400"/>
          </a:xfrm>
        </p:spPr>
        <p:txBody>
          <a:bodyPr>
            <a:noAutofit/>
          </a:bodyPr>
          <a:lstStyle/>
          <a:p>
            <a:pPr marL="45720" indent="0">
              <a:buNone/>
            </a:pPr>
            <a:r>
              <a:rPr lang="en-US" sz="11500" dirty="0">
                <a:latin typeface="Trebuchet MS" panose="020B0603020202020204" pitchFamily="34" charset="0"/>
              </a:rPr>
              <a:t>Be imitators of me, just as I also am of Christ.</a:t>
            </a:r>
          </a:p>
        </p:txBody>
      </p:sp>
    </p:spTree>
    <p:extLst>
      <p:ext uri="{BB962C8B-B14F-4D97-AF65-F5344CB8AC3E}">
        <p14:creationId xmlns:p14="http://schemas.microsoft.com/office/powerpoint/2010/main" val="26797116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06A64F47-81E3-E601-4859-66F2C90C8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9F99D1-06ED-AC33-BE63-4800093285E1}"/>
              </a:ext>
            </a:extLst>
          </p:cNvPr>
          <p:cNvSpPr>
            <a:spLocks noGrp="1"/>
          </p:cNvSpPr>
          <p:nvPr>
            <p:ph type="title"/>
          </p:nvPr>
        </p:nvSpPr>
        <p:spPr>
          <a:xfrm>
            <a:off x="0" y="3810"/>
            <a:ext cx="12192000" cy="10629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Galatians 4:19 (NASB)</a:t>
            </a:r>
          </a:p>
        </p:txBody>
      </p:sp>
      <p:sp>
        <p:nvSpPr>
          <p:cNvPr id="3" name="Content Placeholder 2">
            <a:extLst>
              <a:ext uri="{FF2B5EF4-FFF2-40B4-BE49-F238E27FC236}">
                <a16:creationId xmlns:a16="http://schemas.microsoft.com/office/drawing/2014/main" id="{CD41B5E2-059F-EB84-E304-124CA529A302}"/>
              </a:ext>
            </a:extLst>
          </p:cNvPr>
          <p:cNvSpPr>
            <a:spLocks noGrp="1"/>
          </p:cNvSpPr>
          <p:nvPr>
            <p:ph sz="quarter" idx="13"/>
          </p:nvPr>
        </p:nvSpPr>
        <p:spPr>
          <a:xfrm>
            <a:off x="0" y="914400"/>
            <a:ext cx="12192000" cy="5943600"/>
          </a:xfrm>
        </p:spPr>
        <p:txBody>
          <a:bodyPr>
            <a:noAutofit/>
          </a:bodyPr>
          <a:lstStyle/>
          <a:p>
            <a:pPr marL="45720" indent="0">
              <a:buNone/>
            </a:pPr>
            <a:r>
              <a:rPr lang="en-US" sz="9600" dirty="0">
                <a:latin typeface="Trebuchet MS" panose="020B0603020202020204" pitchFamily="34" charset="0"/>
              </a:rPr>
              <a:t>My children, with whom I am again in labor until Christ is formed in you</a:t>
            </a:r>
            <a:endParaRPr lang="en-US" sz="9600" dirty="0"/>
          </a:p>
        </p:txBody>
      </p:sp>
    </p:spTree>
    <p:extLst>
      <p:ext uri="{BB962C8B-B14F-4D97-AF65-F5344CB8AC3E}">
        <p14:creationId xmlns:p14="http://schemas.microsoft.com/office/powerpoint/2010/main" val="326847668"/>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71461F74-CE48-4452-6915-533B3CFD53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235E4-B460-CC1B-40D2-AECE94F2BBC2}"/>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Philippians 2:5-14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A446FA8E-F34A-EAB0-3FFE-C0931EDA4F84}"/>
              </a:ext>
            </a:extLst>
          </p:cNvPr>
          <p:cNvSpPr>
            <a:spLocks noGrp="1"/>
          </p:cNvSpPr>
          <p:nvPr>
            <p:ph sz="quarter" idx="13"/>
          </p:nvPr>
        </p:nvSpPr>
        <p:spPr>
          <a:xfrm>
            <a:off x="0" y="902202"/>
            <a:ext cx="12192000" cy="5955799"/>
          </a:xfrm>
        </p:spPr>
        <p:txBody>
          <a:bodyPr>
            <a:noAutofit/>
          </a:bodyPr>
          <a:lstStyle/>
          <a:p>
            <a:r>
              <a:rPr lang="en-US" sz="5400" b="1" baseline="30000" dirty="0">
                <a:latin typeface="Trebuchet MS" panose="020B0603020202020204" pitchFamily="34" charset="0"/>
              </a:rPr>
              <a:t>5</a:t>
            </a:r>
            <a:r>
              <a:rPr lang="en-US" sz="5400" dirty="0">
                <a:latin typeface="Trebuchet MS" panose="020B0603020202020204" pitchFamily="34" charset="0"/>
              </a:rPr>
              <a:t> Have this attitude in yourselves which was also in Christ Jesus, </a:t>
            </a:r>
            <a:r>
              <a:rPr lang="en-US" sz="5400" b="1" baseline="30000" dirty="0">
                <a:latin typeface="Trebuchet MS" panose="020B0603020202020204" pitchFamily="34" charset="0"/>
              </a:rPr>
              <a:t>6</a:t>
            </a:r>
            <a:r>
              <a:rPr lang="en-US" sz="5400" dirty="0">
                <a:latin typeface="Trebuchet MS" panose="020B0603020202020204" pitchFamily="34" charset="0"/>
              </a:rPr>
              <a:t> who, as He </a:t>
            </a:r>
            <a:r>
              <a:rPr lang="en-US" sz="5400" i="1" dirty="0">
                <a:latin typeface="Trebuchet MS" panose="020B0603020202020204" pitchFamily="34" charset="0"/>
              </a:rPr>
              <a:t>already</a:t>
            </a:r>
            <a:r>
              <a:rPr lang="en-US" sz="5400" dirty="0">
                <a:latin typeface="Trebuchet MS" panose="020B0603020202020204" pitchFamily="34" charset="0"/>
              </a:rPr>
              <a:t> existed in the form of God, did not consider equality with God something to be grasped, </a:t>
            </a:r>
            <a:r>
              <a:rPr lang="en-US" sz="5400" b="1" baseline="30000" dirty="0">
                <a:latin typeface="Trebuchet MS" panose="020B0603020202020204" pitchFamily="34" charset="0"/>
              </a:rPr>
              <a:t>7</a:t>
            </a:r>
            <a:r>
              <a:rPr lang="en-US" sz="5400" dirty="0">
                <a:latin typeface="Trebuchet MS" panose="020B0603020202020204" pitchFamily="34" charset="0"/>
              </a:rPr>
              <a:t> but emptied Himself </a:t>
            </a:r>
            <a:r>
              <a:rPr lang="en-US" sz="5400" i="1" dirty="0">
                <a:latin typeface="Trebuchet MS" panose="020B0603020202020204" pitchFamily="34" charset="0"/>
              </a:rPr>
              <a:t>by</a:t>
            </a:r>
            <a:r>
              <a:rPr lang="en-US" sz="5400" dirty="0">
                <a:latin typeface="Trebuchet MS" panose="020B0603020202020204" pitchFamily="34" charset="0"/>
              </a:rPr>
              <a:t> taking the form of a bond-servant </a:t>
            </a:r>
            <a:r>
              <a:rPr lang="en-US" sz="5400" i="1" dirty="0">
                <a:latin typeface="Trebuchet MS" panose="020B0603020202020204" pitchFamily="34" charset="0"/>
              </a:rPr>
              <a:t>and</a:t>
            </a:r>
            <a:r>
              <a:rPr lang="en-US" sz="5400" dirty="0">
                <a:latin typeface="Trebuchet MS" panose="020B0603020202020204" pitchFamily="34" charset="0"/>
              </a:rPr>
              <a:t> being born in the likeness of men. </a:t>
            </a:r>
          </a:p>
        </p:txBody>
      </p:sp>
    </p:spTree>
    <p:extLst>
      <p:ext uri="{BB962C8B-B14F-4D97-AF65-F5344CB8AC3E}">
        <p14:creationId xmlns:p14="http://schemas.microsoft.com/office/powerpoint/2010/main" val="154388451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810"/>
            <a:ext cx="12192000" cy="9867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Corinthians 10:31-33 (NASB)</a:t>
            </a:r>
          </a:p>
        </p:txBody>
      </p:sp>
      <p:sp>
        <p:nvSpPr>
          <p:cNvPr id="3" name="Content Placeholder 2"/>
          <p:cNvSpPr>
            <a:spLocks noGrp="1"/>
          </p:cNvSpPr>
          <p:nvPr>
            <p:ph sz="quarter" idx="13"/>
          </p:nvPr>
        </p:nvSpPr>
        <p:spPr>
          <a:xfrm>
            <a:off x="0" y="914400"/>
            <a:ext cx="12192000" cy="5943600"/>
          </a:xfrm>
        </p:spPr>
        <p:txBody>
          <a:bodyPr>
            <a:noAutofit/>
          </a:bodyPr>
          <a:lstStyle/>
          <a:p>
            <a:r>
              <a:rPr lang="en-US" sz="5400" b="1" baseline="30000" dirty="0">
                <a:latin typeface="Trebuchet MS" panose="020B0603020202020204" pitchFamily="34" charset="0"/>
              </a:rPr>
              <a:t>31</a:t>
            </a:r>
            <a:r>
              <a:rPr lang="en-US" sz="5400" dirty="0">
                <a:latin typeface="Trebuchet MS" panose="020B0603020202020204" pitchFamily="34" charset="0"/>
              </a:rPr>
              <a:t> Therefore, whether you eat or drink, or whatever you do, do all things for the glory of God. </a:t>
            </a:r>
            <a:r>
              <a:rPr lang="en-US" sz="5400" b="1" baseline="30000" dirty="0">
                <a:latin typeface="Trebuchet MS" panose="020B0603020202020204" pitchFamily="34" charset="0"/>
              </a:rPr>
              <a:t>32</a:t>
            </a:r>
            <a:r>
              <a:rPr lang="en-US" sz="5400" dirty="0">
                <a:latin typeface="Trebuchet MS" panose="020B0603020202020204" pitchFamily="34" charset="0"/>
              </a:rPr>
              <a:t> Do not offend Jews or Greeks, or the church of God; </a:t>
            </a:r>
            <a:r>
              <a:rPr lang="en-US" sz="5400" b="1" baseline="30000" dirty="0">
                <a:latin typeface="Trebuchet MS" panose="020B0603020202020204" pitchFamily="34" charset="0"/>
              </a:rPr>
              <a:t>33</a:t>
            </a:r>
            <a:r>
              <a:rPr lang="en-US" sz="5400" dirty="0">
                <a:latin typeface="Trebuchet MS" panose="020B0603020202020204" pitchFamily="34" charset="0"/>
              </a:rPr>
              <a:t> just as I also please everyone in all things, not seeking my own benefit but the </a:t>
            </a:r>
            <a:r>
              <a:rPr lang="en-US" sz="5400" i="1" dirty="0">
                <a:latin typeface="Trebuchet MS" panose="020B0603020202020204" pitchFamily="34" charset="0"/>
              </a:rPr>
              <a:t>benefit</a:t>
            </a:r>
            <a:r>
              <a:rPr lang="en-US" sz="5400" dirty="0">
                <a:latin typeface="Trebuchet MS" panose="020B0603020202020204" pitchFamily="34" charset="0"/>
              </a:rPr>
              <a:t> of the many, so that they may be saved.</a:t>
            </a:r>
          </a:p>
        </p:txBody>
      </p:sp>
    </p:spTree>
    <p:extLst>
      <p:ext uri="{BB962C8B-B14F-4D97-AF65-F5344CB8AC3E}">
        <p14:creationId xmlns:p14="http://schemas.microsoft.com/office/powerpoint/2010/main" val="4296100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BA6B9A9-681B-CD3B-6986-4B8DDCE8A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6CECAA-311A-E26F-662F-24FB1A87F8BD}"/>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Philippians 2:5-14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14E3F33-B4BC-378A-D387-2A14971CFA53}"/>
              </a:ext>
            </a:extLst>
          </p:cNvPr>
          <p:cNvSpPr>
            <a:spLocks noGrp="1"/>
          </p:cNvSpPr>
          <p:nvPr>
            <p:ph sz="quarter" idx="13"/>
          </p:nvPr>
        </p:nvSpPr>
        <p:spPr>
          <a:xfrm>
            <a:off x="0" y="902202"/>
            <a:ext cx="12192000" cy="5955799"/>
          </a:xfrm>
        </p:spPr>
        <p:txBody>
          <a:bodyPr>
            <a:noAutofit/>
          </a:bodyPr>
          <a:lstStyle/>
          <a:p>
            <a:pPr marL="45720" indent="0">
              <a:buNone/>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8</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And being found in appearance as a man, He humbled Himself by becoming obedient to the point of death: death on a cross. </a:t>
            </a: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9</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For this reason also God highly exalted Him, and bestowed on Him the name which is above every name, </a:t>
            </a:r>
            <a:endParaRPr lang="en-US" sz="5400" dirty="0">
              <a:latin typeface="Trebuchet MS" panose="020B0603020202020204" pitchFamily="34" charset="0"/>
            </a:endParaRPr>
          </a:p>
        </p:txBody>
      </p:sp>
    </p:spTree>
    <p:extLst>
      <p:ext uri="{BB962C8B-B14F-4D97-AF65-F5344CB8AC3E}">
        <p14:creationId xmlns:p14="http://schemas.microsoft.com/office/powerpoint/2010/main" val="1670523763"/>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58D1EAD5-509D-142D-C986-40C895DC05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53F2D9-0892-9397-BBF5-B7F6FA6E99DA}"/>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Philippians 2:5-14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8B358E3-79A9-DB3F-7C15-659B1B270D56}"/>
              </a:ext>
            </a:extLst>
          </p:cNvPr>
          <p:cNvSpPr>
            <a:spLocks noGrp="1"/>
          </p:cNvSpPr>
          <p:nvPr>
            <p:ph sz="quarter" idx="13"/>
          </p:nvPr>
        </p:nvSpPr>
        <p:spPr>
          <a:xfrm>
            <a:off x="0" y="902202"/>
            <a:ext cx="12192000" cy="5955799"/>
          </a:xfrm>
        </p:spPr>
        <p:txBody>
          <a:bodyPr>
            <a:noAutofit/>
          </a:bodyPr>
          <a:lstStyle/>
          <a:p>
            <a:pPr marL="45720" indent="0">
              <a:buNone/>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10</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so that at the name of Jesus EVERY KNEE WILL BOW, of those who are in heaven and on earth and under the earth, </a:t>
            </a: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11</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and </a:t>
            </a:r>
            <a:r>
              <a:rPr kumimoji="0" lang="en-US" sz="5400" b="0" i="1"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that</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every tongue will confess that Jesus Christ is Lord, to the glory of God the Father. </a:t>
            </a:r>
            <a:endParaRPr lang="en-US" sz="5400" dirty="0">
              <a:latin typeface="Trebuchet MS" panose="020B0603020202020204" pitchFamily="34" charset="0"/>
            </a:endParaRPr>
          </a:p>
        </p:txBody>
      </p:sp>
    </p:spTree>
    <p:extLst>
      <p:ext uri="{BB962C8B-B14F-4D97-AF65-F5344CB8AC3E}">
        <p14:creationId xmlns:p14="http://schemas.microsoft.com/office/powerpoint/2010/main" val="2595416498"/>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021819C1-A2B9-32DA-7E8E-5187D6C0D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2F6B5-438F-B094-F92D-DDE5C50A0676}"/>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Philippians 2:5-14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F1B66565-450E-6FD5-3091-ABBE08084713}"/>
              </a:ext>
            </a:extLst>
          </p:cNvPr>
          <p:cNvSpPr>
            <a:spLocks noGrp="1"/>
          </p:cNvSpPr>
          <p:nvPr>
            <p:ph sz="quarter" idx="13"/>
          </p:nvPr>
        </p:nvSpPr>
        <p:spPr>
          <a:xfrm>
            <a:off x="0" y="902202"/>
            <a:ext cx="12192000" cy="5955799"/>
          </a:xfrm>
        </p:spPr>
        <p:txBody>
          <a:bodyPr>
            <a:noAutofit/>
          </a:bodyPr>
          <a:lstStyle/>
          <a:p>
            <a:pPr marL="45720" indent="0">
              <a:buNone/>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12</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So then, my beloved, just as you have always obeyed, not as in my presence only, but now much more in my absence, work out your own salvation with fear and trembling; </a:t>
            </a: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13</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for it is God who is at work in you, both to desire and to work for </a:t>
            </a:r>
            <a:r>
              <a:rPr kumimoji="0" lang="en-US" sz="5400" b="0" i="1"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His</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good pleasure. </a:t>
            </a:r>
            <a:endParaRPr lang="en-US" sz="5400" dirty="0">
              <a:latin typeface="Trebuchet MS" panose="020B0603020202020204" pitchFamily="34" charset="0"/>
            </a:endParaRPr>
          </a:p>
        </p:txBody>
      </p:sp>
    </p:spTree>
    <p:extLst>
      <p:ext uri="{BB962C8B-B14F-4D97-AF65-F5344CB8AC3E}">
        <p14:creationId xmlns:p14="http://schemas.microsoft.com/office/powerpoint/2010/main" val="1693215900"/>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B39452CE-B127-B666-03D6-6EF8A9BE79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6B5EA-8B39-11E3-040F-3DDB0981A1F5}"/>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Philippians 2:5-14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95DF9F34-3797-223F-95B0-F8B730D762D6}"/>
              </a:ext>
            </a:extLst>
          </p:cNvPr>
          <p:cNvSpPr>
            <a:spLocks noGrp="1"/>
          </p:cNvSpPr>
          <p:nvPr>
            <p:ph sz="quarter" idx="13"/>
          </p:nvPr>
        </p:nvSpPr>
        <p:spPr>
          <a:xfrm>
            <a:off x="0" y="902202"/>
            <a:ext cx="12192000" cy="5955799"/>
          </a:xfrm>
        </p:spPr>
        <p:txBody>
          <a:bodyPr>
            <a:noAutofit/>
          </a:bodyPr>
          <a:lstStyle/>
          <a:p>
            <a:pPr marL="45720" indent="0">
              <a:buNone/>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14</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Do all things without complaining or arguments;</a:t>
            </a:r>
            <a:endParaRPr lang="en-US" sz="5400" dirty="0">
              <a:latin typeface="Trebuchet MS" panose="020B0603020202020204" pitchFamily="34" charset="0"/>
            </a:endParaRPr>
          </a:p>
        </p:txBody>
      </p:sp>
    </p:spTree>
    <p:extLst>
      <p:ext uri="{BB962C8B-B14F-4D97-AF65-F5344CB8AC3E}">
        <p14:creationId xmlns:p14="http://schemas.microsoft.com/office/powerpoint/2010/main" val="375502655"/>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B8F122CC-3BC4-4069-2383-3450C26E6F2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7F09BD1-04BA-5879-9222-6F857ECF8DEF}"/>
              </a:ext>
            </a:extLst>
          </p:cNvPr>
          <p:cNvSpPr>
            <a:spLocks noGrp="1"/>
          </p:cNvSpPr>
          <p:nvPr>
            <p:ph type="title"/>
          </p:nvPr>
        </p:nvSpPr>
        <p:spPr>
          <a:xfrm>
            <a:off x="0" y="0"/>
            <a:ext cx="12192000" cy="6934200"/>
          </a:xfrm>
        </p:spPr>
        <p:txBody>
          <a:bodyPr>
            <a:normAutofit fontScale="90000"/>
          </a:bodyPr>
          <a:lstStyle/>
          <a:p>
            <a:pPr algn="ctr"/>
            <a:r>
              <a:rPr lang="en-US" sz="11500" b="1" i="1" dirty="0">
                <a:solidFill>
                  <a:srgbClr val="A31D6A"/>
                </a:solidFill>
                <a:effectLst>
                  <a:outerShdw blurRad="38100" dist="38100" dir="2700000" algn="tl">
                    <a:srgbClr val="000000">
                      <a:alpha val="43137"/>
                    </a:srgbClr>
                  </a:outerShdw>
                </a:effectLst>
              </a:rPr>
              <a:t>Almighty God Wants Me to Put Him First in My Life; Not Self, Not People, Not Money or Things of This World</a:t>
            </a:r>
            <a:endParaRPr lang="en-US" sz="21500" b="1"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endParaRPr>
          </a:p>
        </p:txBody>
      </p:sp>
    </p:spTree>
    <p:extLst>
      <p:ext uri="{BB962C8B-B14F-4D97-AF65-F5344CB8AC3E}">
        <p14:creationId xmlns:p14="http://schemas.microsoft.com/office/powerpoint/2010/main" val="10690971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08697376-ED09-F542-F202-2F963DE67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52B81-5941-2E21-FB52-91F28103E656}"/>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Matthew 10:34-39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F78CC78-A8FB-E19A-2EA0-3E49B597D1FB}"/>
              </a:ext>
            </a:extLst>
          </p:cNvPr>
          <p:cNvSpPr>
            <a:spLocks noGrp="1"/>
          </p:cNvSpPr>
          <p:nvPr>
            <p:ph sz="quarter" idx="13"/>
          </p:nvPr>
        </p:nvSpPr>
        <p:spPr>
          <a:xfrm>
            <a:off x="0" y="902202"/>
            <a:ext cx="12192000" cy="5955800"/>
          </a:xfrm>
        </p:spPr>
        <p:txBody>
          <a:bodyPr>
            <a:noAutofit/>
          </a:bodyPr>
          <a:lstStyle/>
          <a:p>
            <a:r>
              <a:rPr lang="en-US" sz="5400" b="1" baseline="30000" dirty="0">
                <a:latin typeface="Trebuchet MS" panose="020B0603020202020204" pitchFamily="34" charset="0"/>
              </a:rPr>
              <a:t>34</a:t>
            </a:r>
            <a:r>
              <a:rPr lang="en-US" sz="5400" dirty="0">
                <a:latin typeface="Trebuchet MS" panose="020B0603020202020204" pitchFamily="34" charset="0"/>
              </a:rPr>
              <a:t> "Do not think that I came to bring peace on the earth; I did not come to bring peace, but a sword.</a:t>
            </a:r>
          </a:p>
          <a:p>
            <a:pPr marL="0" indent="0">
              <a:buNone/>
            </a:pPr>
            <a:r>
              <a:rPr lang="en-US" sz="5400" b="1" baseline="30000" dirty="0">
                <a:latin typeface="Trebuchet MS" panose="020B0603020202020204" pitchFamily="34" charset="0"/>
              </a:rPr>
              <a:t>35</a:t>
            </a:r>
            <a:r>
              <a:rPr lang="en-US" sz="5400" dirty="0">
                <a:latin typeface="Trebuchet MS" panose="020B0603020202020204" pitchFamily="34" charset="0"/>
              </a:rPr>
              <a:t> "For I came to TURN A MAN AGAINST HIS FATHER, AND A DAUGHTER AGAINST HER MOTHER, AND A DAUGHTER-IN-LAW AGAINST HER MOTHER-IN-LAW; </a:t>
            </a:r>
          </a:p>
        </p:txBody>
      </p:sp>
    </p:spTree>
    <p:extLst>
      <p:ext uri="{BB962C8B-B14F-4D97-AF65-F5344CB8AC3E}">
        <p14:creationId xmlns:p14="http://schemas.microsoft.com/office/powerpoint/2010/main" val="3322042183"/>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1C2D11B-3AB0-BD14-ED72-959169D264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16AC5-5F71-9CA0-8AE0-BEEB576B37CE}"/>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Matthew 10:34-39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88204815-D2E8-F195-2FF8-3121765317FD}"/>
              </a:ext>
            </a:extLst>
          </p:cNvPr>
          <p:cNvSpPr>
            <a:spLocks noGrp="1"/>
          </p:cNvSpPr>
          <p:nvPr>
            <p:ph sz="quarter" idx="13"/>
          </p:nvPr>
        </p:nvSpPr>
        <p:spPr>
          <a:xfrm>
            <a:off x="0" y="902202"/>
            <a:ext cx="12192000" cy="5955800"/>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36</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and A PERSON'S ENEMIES </a:t>
            </a:r>
            <a:r>
              <a:rPr kumimoji="0" lang="en-US" sz="5400" b="0" i="1"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WILL BE</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THE MEMBERS OF HIS HOUSEHOLD.</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37</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"The one who loves father or mother more than Me is not worthy of Me; and the one who loves son or daughter more than Me is not worthy of Me. </a:t>
            </a:r>
          </a:p>
        </p:txBody>
      </p:sp>
    </p:spTree>
    <p:extLst>
      <p:ext uri="{BB962C8B-B14F-4D97-AF65-F5344CB8AC3E}">
        <p14:creationId xmlns:p14="http://schemas.microsoft.com/office/powerpoint/2010/main" val="3778044159"/>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EAC6B758-12A9-F952-5844-704BC68E7B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12339F-8272-7D89-AF45-5F1F6E21AA43}"/>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Matthew 10:34-39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5ED5C13A-8F6D-BE15-4D7D-2200CDB1C6A8}"/>
              </a:ext>
            </a:extLst>
          </p:cNvPr>
          <p:cNvSpPr>
            <a:spLocks noGrp="1"/>
          </p:cNvSpPr>
          <p:nvPr>
            <p:ph sz="quarter" idx="13"/>
          </p:nvPr>
        </p:nvSpPr>
        <p:spPr>
          <a:xfrm>
            <a:off x="0" y="902202"/>
            <a:ext cx="12192000" cy="5955800"/>
          </a:xfrm>
        </p:spPr>
        <p:txBody>
          <a:bodyPr>
            <a:no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38</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"And the one who does not take his cross and follow after Me is not worthy of Me.   </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39</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"The one who has found his life will lose it, and the one who has lost his life on My account will find it.</a:t>
            </a:r>
          </a:p>
        </p:txBody>
      </p:sp>
    </p:spTree>
    <p:extLst>
      <p:ext uri="{BB962C8B-B14F-4D97-AF65-F5344CB8AC3E}">
        <p14:creationId xmlns:p14="http://schemas.microsoft.com/office/powerpoint/2010/main" val="3323706035"/>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B328CBF7-02B1-A770-CB38-1E52863BC5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839A6B-57A1-D0A8-AC23-4189F11C9FE8}"/>
              </a:ext>
            </a:extLst>
          </p:cNvPr>
          <p:cNvSpPr>
            <a:spLocks noGrp="1"/>
          </p:cNvSpPr>
          <p:nvPr>
            <p:ph type="title"/>
          </p:nvPr>
        </p:nvSpPr>
        <p:spPr>
          <a:xfrm>
            <a:off x="0" y="3810"/>
            <a:ext cx="12192000" cy="12153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Matthew 6:34 (NASB)</a:t>
            </a:r>
          </a:p>
        </p:txBody>
      </p:sp>
      <p:sp>
        <p:nvSpPr>
          <p:cNvPr id="3" name="Content Placeholder 2">
            <a:extLst>
              <a:ext uri="{FF2B5EF4-FFF2-40B4-BE49-F238E27FC236}">
                <a16:creationId xmlns:a16="http://schemas.microsoft.com/office/drawing/2014/main" id="{3DCF5733-5BF1-442D-9ABD-C6B5028638AC}"/>
              </a:ext>
            </a:extLst>
          </p:cNvPr>
          <p:cNvSpPr>
            <a:spLocks noGrp="1"/>
          </p:cNvSpPr>
          <p:nvPr>
            <p:ph sz="quarter" idx="13"/>
          </p:nvPr>
        </p:nvSpPr>
        <p:spPr>
          <a:xfrm>
            <a:off x="0" y="990600"/>
            <a:ext cx="12192000" cy="5867400"/>
          </a:xfrm>
        </p:spPr>
        <p:txBody>
          <a:bodyPr>
            <a:noAutofit/>
          </a:bodyPr>
          <a:lstStyle/>
          <a:p>
            <a:pPr marL="45720" indent="0">
              <a:buNone/>
            </a:pPr>
            <a:r>
              <a:rPr lang="en-US" sz="7200" dirty="0">
                <a:latin typeface="Trebuchet MS" panose="020B0603020202020204" pitchFamily="34" charset="0"/>
              </a:rPr>
              <a:t>"So do not worry about tomorrow; for tomorrow will worry about itself. Each day has enough trouble of its own.</a:t>
            </a:r>
          </a:p>
        </p:txBody>
      </p:sp>
    </p:spTree>
    <p:extLst>
      <p:ext uri="{BB962C8B-B14F-4D97-AF65-F5344CB8AC3E}">
        <p14:creationId xmlns:p14="http://schemas.microsoft.com/office/powerpoint/2010/main" val="38816108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729D8385-EAA6-0E7C-C8B3-7451437A88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F36D4D-C693-A7AF-952B-C275B27050AD}"/>
              </a:ext>
            </a:extLst>
          </p:cNvPr>
          <p:cNvSpPr>
            <a:spLocks noGrp="1"/>
          </p:cNvSpPr>
          <p:nvPr>
            <p:ph type="title"/>
          </p:nvPr>
        </p:nvSpPr>
        <p:spPr>
          <a:xfrm>
            <a:off x="0" y="3810"/>
            <a:ext cx="12192000" cy="10629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Proverbs 3:5-6 (NASB)</a:t>
            </a:r>
          </a:p>
        </p:txBody>
      </p:sp>
      <p:sp>
        <p:nvSpPr>
          <p:cNvPr id="3" name="Content Placeholder 2">
            <a:extLst>
              <a:ext uri="{FF2B5EF4-FFF2-40B4-BE49-F238E27FC236}">
                <a16:creationId xmlns:a16="http://schemas.microsoft.com/office/drawing/2014/main" id="{220C4A72-F7DD-0E53-8B2B-E6E6BBA604F6}"/>
              </a:ext>
            </a:extLst>
          </p:cNvPr>
          <p:cNvSpPr>
            <a:spLocks noGrp="1"/>
          </p:cNvSpPr>
          <p:nvPr>
            <p:ph sz="quarter" idx="13"/>
          </p:nvPr>
        </p:nvSpPr>
        <p:spPr>
          <a:xfrm>
            <a:off x="0" y="914400"/>
            <a:ext cx="12192000" cy="5943600"/>
          </a:xfrm>
        </p:spPr>
        <p:txBody>
          <a:bodyPr>
            <a:noAutofit/>
          </a:bodyPr>
          <a:lstStyle/>
          <a:p>
            <a:r>
              <a:rPr lang="en-US" sz="6600" b="1" baseline="30000" dirty="0">
                <a:latin typeface="Trebuchet MS" panose="020B0603020202020204" pitchFamily="34" charset="0"/>
              </a:rPr>
              <a:t>5</a:t>
            </a:r>
            <a:r>
              <a:rPr lang="en-US" sz="6600" dirty="0">
                <a:latin typeface="Trebuchet MS" panose="020B0603020202020204" pitchFamily="34" charset="0"/>
              </a:rPr>
              <a:t> Trust in the LORD with all your heart And do not lean on your own understanding.      </a:t>
            </a:r>
            <a:r>
              <a:rPr lang="en-US" sz="6600" b="1" baseline="30000" dirty="0">
                <a:latin typeface="Trebuchet MS" panose="020B0603020202020204" pitchFamily="34" charset="0"/>
              </a:rPr>
              <a:t>6</a:t>
            </a:r>
            <a:r>
              <a:rPr lang="en-US" sz="6600" dirty="0">
                <a:latin typeface="Trebuchet MS" panose="020B0603020202020204" pitchFamily="34" charset="0"/>
              </a:rPr>
              <a:t> In all your ways acknowledge Him, And He will make your paths straight.</a:t>
            </a:r>
          </a:p>
        </p:txBody>
      </p:sp>
    </p:spTree>
    <p:extLst>
      <p:ext uri="{BB962C8B-B14F-4D97-AF65-F5344CB8AC3E}">
        <p14:creationId xmlns:p14="http://schemas.microsoft.com/office/powerpoint/2010/main" val="21830293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2192000" cy="1447800"/>
          </a:xfrm>
        </p:spPr>
        <p:txBody>
          <a:bodyPr>
            <a:normAutofit/>
          </a:bodyPr>
          <a:lstStyle/>
          <a:p>
            <a:pPr marL="0" indent="0" algn="l">
              <a:buNone/>
            </a:pPr>
            <a:r>
              <a:rPr lang="en-US" sz="8800"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rPr>
              <a:t>To Glorify:</a:t>
            </a:r>
          </a:p>
        </p:txBody>
      </p:sp>
      <p:sp>
        <p:nvSpPr>
          <p:cNvPr id="3" name="Content Placeholder 2"/>
          <p:cNvSpPr>
            <a:spLocks noGrp="1"/>
          </p:cNvSpPr>
          <p:nvPr>
            <p:ph sz="quarter" idx="13"/>
          </p:nvPr>
        </p:nvSpPr>
        <p:spPr>
          <a:xfrm>
            <a:off x="0" y="1600200"/>
            <a:ext cx="12192000" cy="5220730"/>
          </a:xfrm>
        </p:spPr>
        <p:txBody>
          <a:bodyPr>
            <a:noAutofit/>
          </a:bodyPr>
          <a:lstStyle/>
          <a:p>
            <a:pPr marL="960120" indent="-914400">
              <a:lnSpc>
                <a:spcPct val="80000"/>
              </a:lnSpc>
              <a:buClr>
                <a:srgbClr val="C00000"/>
              </a:buClr>
              <a:buFont typeface="Arial" panose="020B0604020202020204" pitchFamily="34" charset="0"/>
              <a:buChar char="•"/>
            </a:pPr>
            <a:r>
              <a:rPr lang="en-US" sz="6600" b="1" i="1" dirty="0">
                <a:effectLst>
                  <a:outerShdw blurRad="38100" dist="38100" dir="2700000" algn="tl">
                    <a:srgbClr val="000000">
                      <a:alpha val="43137"/>
                    </a:srgbClr>
                  </a:outerShdw>
                </a:effectLst>
                <a:latin typeface="Trebuchet MS" panose="020B0603020202020204" pitchFamily="34" charset="0"/>
              </a:rPr>
              <a:t>Acknowledge</a:t>
            </a:r>
          </a:p>
          <a:p>
            <a:pPr marL="960120" indent="-914400">
              <a:lnSpc>
                <a:spcPct val="80000"/>
              </a:lnSpc>
              <a:buClr>
                <a:srgbClr val="C00000"/>
              </a:buClr>
              <a:buFont typeface="Arial" panose="020B0604020202020204" pitchFamily="34" charset="0"/>
              <a:buChar char="•"/>
            </a:pPr>
            <a:r>
              <a:rPr lang="en-US" sz="6600" b="1" i="1" dirty="0">
                <a:effectLst>
                  <a:outerShdw blurRad="38100" dist="38100" dir="2700000" algn="tl">
                    <a:srgbClr val="000000">
                      <a:alpha val="43137"/>
                    </a:srgbClr>
                  </a:outerShdw>
                </a:effectLst>
                <a:latin typeface="Trebuchet MS" panose="020B0603020202020204" pitchFamily="34" charset="0"/>
              </a:rPr>
              <a:t>Honor</a:t>
            </a:r>
          </a:p>
          <a:p>
            <a:pPr marL="960120" indent="-914400">
              <a:lnSpc>
                <a:spcPct val="80000"/>
              </a:lnSpc>
              <a:buClr>
                <a:srgbClr val="C00000"/>
              </a:buClr>
              <a:buFont typeface="Arial" panose="020B0604020202020204" pitchFamily="34" charset="0"/>
              <a:buChar char="•"/>
            </a:pPr>
            <a:r>
              <a:rPr lang="en-US" sz="6600" b="1" i="1" dirty="0">
                <a:effectLst>
                  <a:outerShdw blurRad="38100" dist="38100" dir="2700000" algn="tl">
                    <a:srgbClr val="000000">
                      <a:alpha val="43137"/>
                    </a:srgbClr>
                  </a:outerShdw>
                </a:effectLst>
                <a:latin typeface="Trebuchet MS" panose="020B0603020202020204" pitchFamily="34" charset="0"/>
              </a:rPr>
              <a:t>Reflect</a:t>
            </a:r>
          </a:p>
          <a:p>
            <a:pPr marL="960120" indent="-914400">
              <a:lnSpc>
                <a:spcPct val="80000"/>
              </a:lnSpc>
              <a:buClr>
                <a:srgbClr val="C00000"/>
              </a:buClr>
              <a:buFont typeface="Arial" panose="020B0604020202020204" pitchFamily="34" charset="0"/>
              <a:buChar char="•"/>
            </a:pPr>
            <a:r>
              <a:rPr lang="en-US" sz="6600" b="1" i="1" dirty="0">
                <a:effectLst>
                  <a:outerShdw blurRad="38100" dist="38100" dir="2700000" algn="tl">
                    <a:srgbClr val="000000">
                      <a:alpha val="43137"/>
                    </a:srgbClr>
                  </a:outerShdw>
                </a:effectLst>
                <a:latin typeface="Trebuchet MS" panose="020B0603020202020204" pitchFamily="34" charset="0"/>
              </a:rPr>
              <a:t>Magnify</a:t>
            </a:r>
          </a:p>
          <a:p>
            <a:pPr marL="960120" indent="-914400">
              <a:lnSpc>
                <a:spcPct val="80000"/>
              </a:lnSpc>
              <a:buClr>
                <a:srgbClr val="C00000"/>
              </a:buClr>
              <a:buFont typeface="Arial" panose="020B0604020202020204" pitchFamily="34" charset="0"/>
              <a:buChar char="•"/>
            </a:pPr>
            <a:r>
              <a:rPr lang="en-US" sz="6600" b="1" i="1" dirty="0">
                <a:effectLst>
                  <a:outerShdw blurRad="38100" dist="38100" dir="2700000" algn="tl">
                    <a:srgbClr val="000000">
                      <a:alpha val="43137"/>
                    </a:srgbClr>
                  </a:outerShdw>
                </a:effectLst>
                <a:latin typeface="Trebuchet MS" panose="020B0603020202020204" pitchFamily="34" charset="0"/>
              </a:rPr>
              <a:t>Give Credit To</a:t>
            </a:r>
          </a:p>
        </p:txBody>
      </p:sp>
    </p:spTree>
    <p:extLst>
      <p:ext uri="{BB962C8B-B14F-4D97-AF65-F5344CB8AC3E}">
        <p14:creationId xmlns:p14="http://schemas.microsoft.com/office/powerpoint/2010/main" val="1253636497"/>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4B3A128D-BB80-BCBE-CB18-ADB90AD9D5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93FE1-0E90-EB4D-9300-C8F552676237}"/>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John 2:15-17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845BF6E-0F51-BEEE-53CA-DE2AB0F2170F}"/>
              </a:ext>
            </a:extLst>
          </p:cNvPr>
          <p:cNvSpPr>
            <a:spLocks noGrp="1"/>
          </p:cNvSpPr>
          <p:nvPr>
            <p:ph sz="quarter" idx="13"/>
          </p:nvPr>
        </p:nvSpPr>
        <p:spPr>
          <a:xfrm>
            <a:off x="0" y="902202"/>
            <a:ext cx="12192000" cy="5955799"/>
          </a:xfrm>
        </p:spPr>
        <p:txBody>
          <a:bodyPr>
            <a:noAutofit/>
          </a:bodyPr>
          <a:lstStyle/>
          <a:p>
            <a:r>
              <a:rPr lang="en-US" sz="5400" b="1" baseline="30000" dirty="0">
                <a:latin typeface="Trebuchet MS" panose="020B0603020202020204" pitchFamily="34" charset="0"/>
              </a:rPr>
              <a:t>15</a:t>
            </a:r>
            <a:r>
              <a:rPr lang="en-US" sz="5400" dirty="0">
                <a:latin typeface="Trebuchet MS" panose="020B0603020202020204" pitchFamily="34" charset="0"/>
              </a:rPr>
              <a:t> Do not love the world nor the things in the world. If anyone loves the world, the love of the Father is not in him. </a:t>
            </a:r>
            <a:r>
              <a:rPr lang="en-US" sz="5400" b="1" baseline="30000" dirty="0">
                <a:latin typeface="Trebuchet MS" panose="020B0603020202020204" pitchFamily="34" charset="0"/>
              </a:rPr>
              <a:t>16</a:t>
            </a:r>
            <a:r>
              <a:rPr lang="en-US" sz="5400" dirty="0">
                <a:latin typeface="Trebuchet MS" panose="020B0603020202020204" pitchFamily="34" charset="0"/>
              </a:rPr>
              <a:t> For all that is in the world, the lust of the flesh and the lust of the eyes and the boastful pride of life, is not from the Father, but is from the world. </a:t>
            </a:r>
          </a:p>
        </p:txBody>
      </p:sp>
    </p:spTree>
    <p:extLst>
      <p:ext uri="{BB962C8B-B14F-4D97-AF65-F5344CB8AC3E}">
        <p14:creationId xmlns:p14="http://schemas.microsoft.com/office/powerpoint/2010/main" val="1158211845"/>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5956AAD1-D34A-25CD-A703-3FC3D9417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D785AE-5C31-2800-E5F6-22305D169555}"/>
              </a:ext>
            </a:extLst>
          </p:cNvPr>
          <p:cNvSpPr>
            <a:spLocks noGrp="1"/>
          </p:cNvSpPr>
          <p:nvPr>
            <p:ph type="title"/>
          </p:nvPr>
        </p:nvSpPr>
        <p:spPr>
          <a:xfrm>
            <a:off x="0" y="-8389"/>
            <a:ext cx="12192000" cy="910590"/>
          </a:xfrm>
        </p:spPr>
        <p:txBody>
          <a:bodyPr>
            <a:noAutofit/>
          </a:bodyPr>
          <a:lstStyle/>
          <a:p>
            <a:pPr marL="0" indent="0" algn="ctr">
              <a:buNone/>
            </a:pPr>
            <a:r>
              <a:rPr lang="en-US" sz="7200" i="1" dirty="0">
                <a:solidFill>
                  <a:srgbClr val="A31D6A"/>
                </a:solidFill>
                <a:effectLst>
                  <a:outerShdw blurRad="38100" dist="38100" dir="2700000" algn="tl">
                    <a:srgbClr val="000000">
                      <a:alpha val="43137"/>
                    </a:srgbClr>
                  </a:outerShdw>
                </a:effectLst>
              </a:rPr>
              <a:t>I John 2:15-17 (NASB)</a:t>
            </a:r>
            <a:endParaRPr lang="en-US" sz="6600" i="1" dirty="0">
              <a:solidFill>
                <a:srgbClr val="A31D6A"/>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08C6C50E-6CC0-030A-FCC4-89D74674BAFE}"/>
              </a:ext>
            </a:extLst>
          </p:cNvPr>
          <p:cNvSpPr>
            <a:spLocks noGrp="1"/>
          </p:cNvSpPr>
          <p:nvPr>
            <p:ph sz="quarter" idx="13"/>
          </p:nvPr>
        </p:nvSpPr>
        <p:spPr>
          <a:xfrm>
            <a:off x="0" y="902202"/>
            <a:ext cx="12192000" cy="5955799"/>
          </a:xfrm>
        </p:spPr>
        <p:txBody>
          <a:bodyPr>
            <a:noAutofit/>
          </a:bodyPr>
          <a:lstStyle/>
          <a:p>
            <a:pPr marL="45720" indent="0">
              <a:buNone/>
            </a:pPr>
            <a:r>
              <a:rPr kumimoji="0" lang="en-US" sz="5400" b="1" i="0" u="none" strike="noStrike" kern="1200" cap="none" spc="0" normalizeH="0" baseline="30000" noProof="0" dirty="0">
                <a:ln>
                  <a:noFill/>
                </a:ln>
                <a:solidFill>
                  <a:prstClr val="black">
                    <a:lumMod val="85000"/>
                    <a:lumOff val="15000"/>
                  </a:prstClr>
                </a:solidFill>
                <a:effectLst/>
                <a:uLnTx/>
                <a:uFillTx/>
                <a:latin typeface="Trebuchet MS" panose="020B0603020202020204" pitchFamily="34" charset="0"/>
                <a:ea typeface="+mn-ea"/>
                <a:cs typeface="+mn-cs"/>
              </a:rPr>
              <a:t>17</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The world is passing away and </a:t>
            </a:r>
            <a:r>
              <a:rPr kumimoji="0" lang="en-US" sz="5400" b="0" i="1"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also</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its lusts; but the one who does the will of God continues </a:t>
            </a:r>
            <a:r>
              <a:rPr kumimoji="0" lang="en-US" sz="5400" b="0" i="1"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to live</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forever.</a:t>
            </a:r>
            <a:endParaRPr lang="en-US" sz="5400" dirty="0">
              <a:latin typeface="Trebuchet MS" panose="020B0603020202020204" pitchFamily="34" charset="0"/>
            </a:endParaRPr>
          </a:p>
        </p:txBody>
      </p:sp>
    </p:spTree>
    <p:extLst>
      <p:ext uri="{BB962C8B-B14F-4D97-AF65-F5344CB8AC3E}">
        <p14:creationId xmlns:p14="http://schemas.microsoft.com/office/powerpoint/2010/main" val="4198083053"/>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F757476A-0EA6-4A1D-8928-03FA1600DB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D6AEA0-8226-018E-BC44-15A49921C9C5}"/>
              </a:ext>
            </a:extLst>
          </p:cNvPr>
          <p:cNvSpPr>
            <a:spLocks noGrp="1"/>
          </p:cNvSpPr>
          <p:nvPr>
            <p:ph sz="quarter" idx="13"/>
          </p:nvPr>
        </p:nvSpPr>
        <p:spPr>
          <a:xfrm>
            <a:off x="0" y="0"/>
            <a:ext cx="12192000" cy="6858000"/>
          </a:xfrm>
        </p:spPr>
        <p:txBody>
          <a:bodyPr>
            <a:noAutofit/>
          </a:bodyPr>
          <a:lstStyle/>
          <a:p>
            <a:r>
              <a:rPr lang="en-US" sz="5400" b="1" dirty="0">
                <a:solidFill>
                  <a:srgbClr val="C00000"/>
                </a:solidFill>
                <a:latin typeface="Trebuchet MS" panose="020B0603020202020204" pitchFamily="34" charset="0"/>
              </a:rPr>
              <a:t>Proverbs 3:9 (NASB)                  </a:t>
            </a:r>
            <a:r>
              <a:rPr lang="en-US" sz="5400" dirty="0">
                <a:latin typeface="Trebuchet MS" panose="020B0603020202020204" pitchFamily="34" charset="0"/>
              </a:rPr>
              <a:t>Honor the LORD from your wealth And from the first of all your produce;</a:t>
            </a:r>
          </a:p>
          <a:p>
            <a:r>
              <a:rPr lang="en-US" sz="1400" dirty="0">
                <a:latin typeface="Trebuchet MS" panose="020B0603020202020204" pitchFamily="34" charset="0"/>
              </a:rPr>
              <a:t> </a:t>
            </a:r>
          </a:p>
          <a:p>
            <a:pPr marL="0" indent="0">
              <a:buNone/>
            </a:pPr>
            <a:r>
              <a:rPr lang="en-US" sz="5400" dirty="0">
                <a:latin typeface="Trebuchet MS" panose="020B0603020202020204" pitchFamily="34" charset="0"/>
              </a:rPr>
              <a:t>Tithing is not taught directly in the New Testament. It was taught in the Law of Moses. The Israelites gave 23 1/3 % with two annual tithes and a triennial tithe (Num 18:20-32; Deut. 14:22-29). </a:t>
            </a:r>
          </a:p>
        </p:txBody>
      </p:sp>
    </p:spTree>
    <p:extLst>
      <p:ext uri="{BB962C8B-B14F-4D97-AF65-F5344CB8AC3E}">
        <p14:creationId xmlns:p14="http://schemas.microsoft.com/office/powerpoint/2010/main" val="1156480942"/>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EA3B515D-0DA0-D9D4-8498-FFBA0FFF570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CEA4ED-586B-1B56-87F0-74ECB19D468F}"/>
              </a:ext>
            </a:extLst>
          </p:cNvPr>
          <p:cNvSpPr>
            <a:spLocks noGrp="1"/>
          </p:cNvSpPr>
          <p:nvPr>
            <p:ph sz="quarter" idx="13"/>
          </p:nvPr>
        </p:nvSpPr>
        <p:spPr>
          <a:xfrm>
            <a:off x="0" y="0"/>
            <a:ext cx="12192000" cy="6858000"/>
          </a:xfrm>
        </p:spPr>
        <p:txBody>
          <a:bodyPr>
            <a:noAutofit/>
          </a:bodyPr>
          <a:lstStyle/>
          <a:p>
            <a:pPr marL="0" marR="0" lvl="0" indent="0" algn="l" defTabSz="914400" rtl="0" eaLnBrk="1" fontAlgn="auto" latinLnBrk="0" hangingPunct="1">
              <a:lnSpc>
                <a:spcPct val="85000"/>
              </a:lnSpc>
              <a:spcBef>
                <a:spcPts val="1300"/>
              </a:spcBef>
              <a:spcAft>
                <a:spcPts val="0"/>
              </a:spcAft>
              <a:buClrTx/>
              <a:buSzTx/>
              <a:buFont typeface="Arial" pitchFamily="34" charset="0"/>
              <a:buNone/>
              <a:tabLst/>
              <a:defRPr/>
            </a:pP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Plus, they gave special vows and freewill offerings (Deut. 12:6). How did Abraham and Jacob know about tithing before the Law of Moses (Gen 14:20; 28:22)? Because it is a general rule of godly giving, which New Testament saints should use as a guide or minimum for the far greater blessings they enjoy (Luke 12:48; Heb 8:6).</a:t>
            </a:r>
          </a:p>
        </p:txBody>
      </p:sp>
    </p:spTree>
    <p:extLst>
      <p:ext uri="{BB962C8B-B14F-4D97-AF65-F5344CB8AC3E}">
        <p14:creationId xmlns:p14="http://schemas.microsoft.com/office/powerpoint/2010/main" val="4290620456"/>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9449CB9C-9942-4EC5-AC49-97DE2DD5957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BE3C1A-6F04-75B9-EEE6-A634A4532D12}"/>
              </a:ext>
            </a:extLst>
          </p:cNvPr>
          <p:cNvSpPr>
            <a:spLocks noGrp="1"/>
          </p:cNvSpPr>
          <p:nvPr>
            <p:ph sz="quarter" idx="13"/>
          </p:nvPr>
        </p:nvSpPr>
        <p:spPr>
          <a:xfrm>
            <a:off x="0" y="0"/>
            <a:ext cx="12192000" cy="6858000"/>
          </a:xfrm>
        </p:spPr>
        <p:txBody>
          <a:bodyPr>
            <a:noAutofit/>
          </a:bodyPr>
          <a:lstStyle/>
          <a:p>
            <a:pPr marL="0" marR="0" lvl="0" indent="0" algn="l" defTabSz="914400" rtl="0" eaLnBrk="1" fontAlgn="auto" latinLnBrk="0" hangingPunct="1">
              <a:lnSpc>
                <a:spcPct val="85000"/>
              </a:lnSpc>
              <a:spcBef>
                <a:spcPts val="1300"/>
              </a:spcBef>
              <a:spcAft>
                <a:spcPts val="0"/>
              </a:spcAft>
              <a:buClrTx/>
              <a:buSzTx/>
              <a:buFont typeface="Arial" pitchFamily="34" charset="0"/>
              <a:buNone/>
              <a:tabLst/>
              <a:defRPr/>
            </a:pP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God dares His people to test how much He can bless them (Mal 3:8-12). Abraham, Isaac, and Jacob were financially blessed, because they knew how to give (Gen 14:20; 28:22). God made David rich (I Chron 29:18), but David loved to give (I Chron 21:24; 22:1-16). If you give liberally, the Lord promises to reward you liberally (</a:t>
            </a:r>
            <a:r>
              <a:rPr kumimoji="0" lang="en-US" sz="5400" b="0" i="0" u="none" strike="noStrike" kern="1200" cap="none" spc="0" normalizeH="0" baseline="0" noProof="0" dirty="0" err="1">
                <a:ln>
                  <a:noFill/>
                </a:ln>
                <a:solidFill>
                  <a:prstClr val="black">
                    <a:lumMod val="85000"/>
                    <a:lumOff val="15000"/>
                  </a:prstClr>
                </a:solidFill>
                <a:effectLst/>
                <a:uLnTx/>
                <a:uFillTx/>
                <a:latin typeface="Trebuchet MS" panose="020B0603020202020204" pitchFamily="34" charset="0"/>
                <a:ea typeface="+mn-ea"/>
                <a:cs typeface="+mn-cs"/>
              </a:rPr>
              <a:t>Pr</a:t>
            </a:r>
            <a:r>
              <a:rPr kumimoji="0" lang="en-US" sz="5400" b="0" i="0" u="none" strike="noStrike" kern="1200" cap="none" spc="0" normalizeH="0" baseline="0" noProof="0" dirty="0">
                <a:ln>
                  <a:noFill/>
                </a:ln>
                <a:solidFill>
                  <a:prstClr val="black">
                    <a:lumMod val="85000"/>
                    <a:lumOff val="15000"/>
                  </a:prstClr>
                </a:solidFill>
                <a:effectLst/>
                <a:uLnTx/>
                <a:uFillTx/>
                <a:latin typeface="Trebuchet MS" panose="020B0603020202020204" pitchFamily="34" charset="0"/>
                <a:ea typeface="+mn-ea"/>
                <a:cs typeface="+mn-cs"/>
              </a:rPr>
              <a:t> 11:25; Luke 6:38).</a:t>
            </a:r>
          </a:p>
        </p:txBody>
      </p:sp>
    </p:spTree>
    <p:extLst>
      <p:ext uri="{BB962C8B-B14F-4D97-AF65-F5344CB8AC3E}">
        <p14:creationId xmlns:p14="http://schemas.microsoft.com/office/powerpoint/2010/main" val="2386076934"/>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2225" name="Rectangle 2"/>
          <p:cNvSpPr>
            <a:spLocks noGrp="1"/>
          </p:cNvSpPr>
          <p:nvPr>
            <p:ph type="title"/>
          </p:nvPr>
        </p:nvSpPr>
        <p:spPr bwMode="auto">
          <a:xfrm>
            <a:off x="0" y="152400"/>
            <a:ext cx="12191999" cy="11430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Hear: Romans 10:17</a:t>
            </a:r>
          </a:p>
        </p:txBody>
      </p:sp>
      <p:sp>
        <p:nvSpPr>
          <p:cNvPr id="52226" name="Rectangle 3"/>
          <p:cNvSpPr>
            <a:spLocks noGrp="1"/>
          </p:cNvSpPr>
          <p:nvPr>
            <p:ph sz="quarter" idx="13"/>
          </p:nvPr>
        </p:nvSpPr>
        <p:spPr>
          <a:xfrm>
            <a:off x="-1" y="1295400"/>
            <a:ext cx="12191999" cy="5562600"/>
          </a:xfrm>
        </p:spPr>
        <p:txBody>
          <a:bodyPr>
            <a:normAutofit lnSpcReduction="10000"/>
          </a:bodyPr>
          <a:lstStyle/>
          <a:p>
            <a:pPr marL="0" indent="0">
              <a:buNone/>
            </a:pPr>
            <a:r>
              <a:rPr lang="en-US" sz="11500" i="1" dirty="0">
                <a:effectLst>
                  <a:outerShdw blurRad="38100" dist="38100" dir="2700000" algn="tl">
                    <a:srgbClr val="000000">
                      <a:alpha val="43137"/>
                    </a:srgbClr>
                  </a:outerShdw>
                </a:effectLst>
              </a:rPr>
              <a:t>So then faith cometh by hearing, and hearing by the word of God.</a:t>
            </a:r>
          </a:p>
        </p:txBody>
      </p:sp>
      <p:pic>
        <p:nvPicPr>
          <p:cNvPr id="52227" name="Picture 4" descr="MP900443601[1]"/>
          <p:cNvPicPr>
            <a:picLocks noChangeAspect="1" noChangeArrowheads="1"/>
          </p:cNvPicPr>
          <p:nvPr/>
        </p:nvPicPr>
        <p:blipFill>
          <a:blip r:embed="rId4"/>
          <a:srcRect/>
          <a:stretch>
            <a:fillRect/>
          </a:stretch>
        </p:blipFill>
        <p:spPr bwMode="auto">
          <a:xfrm>
            <a:off x="10028585" y="5405718"/>
            <a:ext cx="2176862" cy="1447800"/>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326393578"/>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3249" name="Rectangle 2"/>
          <p:cNvSpPr>
            <a:spLocks noGrp="1"/>
          </p:cNvSpPr>
          <p:nvPr>
            <p:ph type="title"/>
          </p:nvPr>
        </p:nvSpPr>
        <p:spPr bwMode="auto">
          <a:xfrm>
            <a:off x="0" y="0"/>
            <a:ext cx="12192000" cy="1140546"/>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7000" i="1" dirty="0">
                <a:solidFill>
                  <a:srgbClr val="C00000"/>
                </a:solidFill>
                <a:effectLst>
                  <a:outerShdw blurRad="38100" dist="38100" dir="2700000" algn="tl">
                    <a:srgbClr val="000000">
                      <a:alpha val="43137"/>
                    </a:srgbClr>
                  </a:outerShdw>
                </a:effectLst>
              </a:rPr>
              <a:t>Believe: Hebrews 11:6</a:t>
            </a:r>
          </a:p>
        </p:txBody>
      </p:sp>
      <p:sp>
        <p:nvSpPr>
          <p:cNvPr id="53250" name="Rectangle 3"/>
          <p:cNvSpPr>
            <a:spLocks noGrp="1"/>
          </p:cNvSpPr>
          <p:nvPr>
            <p:ph sz="quarter" idx="13"/>
          </p:nvPr>
        </p:nvSpPr>
        <p:spPr>
          <a:xfrm>
            <a:off x="0" y="1828800"/>
            <a:ext cx="12192000" cy="5029200"/>
          </a:xfrm>
        </p:spPr>
        <p:txBody>
          <a:bodyPr>
            <a:noAutofit/>
          </a:bodyPr>
          <a:lstStyle/>
          <a:p>
            <a:pPr marL="0" indent="0">
              <a:lnSpc>
                <a:spcPct val="90000"/>
              </a:lnSpc>
              <a:buNone/>
            </a:pPr>
            <a:r>
              <a:rPr lang="en-US" sz="7000" i="1" dirty="0">
                <a:effectLst>
                  <a:outerShdw blurRad="38100" dist="38100" dir="2700000" algn="tl">
                    <a:srgbClr val="000000">
                      <a:alpha val="43137"/>
                    </a:srgbClr>
                  </a:outerShdw>
                </a:effectLst>
              </a:rPr>
              <a:t>But without faith it is impossible to please him: for he that cometh to God must believe that he is, and that he is a rewarder of them that diligently seek him.</a:t>
            </a:r>
          </a:p>
        </p:txBody>
      </p:sp>
      <p:pic>
        <p:nvPicPr>
          <p:cNvPr id="53251" name="Picture 4" descr="MP900443601[1]"/>
          <p:cNvPicPr>
            <a:picLocks noChangeAspect="1" noChangeArrowheads="1"/>
          </p:cNvPicPr>
          <p:nvPr/>
        </p:nvPicPr>
        <p:blipFill>
          <a:blip r:embed="rId4"/>
          <a:srcRect/>
          <a:stretch>
            <a:fillRect/>
          </a:stretch>
        </p:blipFill>
        <p:spPr bwMode="auto">
          <a:xfrm>
            <a:off x="9806823" y="13854"/>
            <a:ext cx="2385178" cy="1586346"/>
          </a:xfrm>
          <a:prstGeom prst="rect">
            <a:avLst/>
          </a:prstGeom>
          <a:noFill/>
          <a:ln w="9525">
            <a:noFill/>
            <a:miter lim="800000"/>
            <a:headEnd/>
            <a:tailEnd/>
          </a:ln>
        </p:spPr>
      </p:pic>
    </p:spTree>
    <p:extLst>
      <p:ext uri="{BB962C8B-B14F-4D97-AF65-F5344CB8AC3E}">
        <p14:creationId xmlns:p14="http://schemas.microsoft.com/office/powerpoint/2010/main" val="2996834355"/>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4273" name="Rectangle 2"/>
          <p:cNvSpPr>
            <a:spLocks noGrp="1"/>
          </p:cNvSpPr>
          <p:nvPr>
            <p:ph type="title"/>
          </p:nvPr>
        </p:nvSpPr>
        <p:spPr bwMode="auto">
          <a:xfrm>
            <a:off x="0" y="6927"/>
            <a:ext cx="12192000" cy="983673"/>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Repent: Luke 13:3</a:t>
            </a:r>
          </a:p>
        </p:txBody>
      </p:sp>
      <p:sp>
        <p:nvSpPr>
          <p:cNvPr id="54274" name="Rectangle 3"/>
          <p:cNvSpPr>
            <a:spLocks noGrp="1"/>
          </p:cNvSpPr>
          <p:nvPr>
            <p:ph sz="quarter" idx="13"/>
          </p:nvPr>
        </p:nvSpPr>
        <p:spPr>
          <a:xfrm>
            <a:off x="0" y="1447800"/>
            <a:ext cx="12268200" cy="5403272"/>
          </a:xfrm>
        </p:spPr>
        <p:txBody>
          <a:bodyPr>
            <a:normAutofit/>
          </a:bodyPr>
          <a:lstStyle/>
          <a:p>
            <a:pPr marL="0" indent="0">
              <a:buNone/>
            </a:pPr>
            <a:r>
              <a:rPr lang="en-US" sz="9600" i="1" dirty="0">
                <a:effectLst>
                  <a:outerShdw blurRad="38100" dist="38100" dir="2700000" algn="tl">
                    <a:srgbClr val="000000">
                      <a:alpha val="43137"/>
                    </a:srgbClr>
                  </a:outerShdw>
                </a:effectLst>
              </a:rPr>
              <a:t>I tell you, Nay: but, except ye repent, ye shall all likewise perish.</a:t>
            </a:r>
            <a:r>
              <a:rPr lang="en-US" sz="9600" i="1" dirty="0">
                <a:solidFill>
                  <a:srgbClr val="3333CC"/>
                </a:solidFill>
                <a:effectLst>
                  <a:outerShdw blurRad="38100" dist="38100" dir="2700000" algn="tl">
                    <a:srgbClr val="000000">
                      <a:alpha val="43137"/>
                    </a:srgbClr>
                  </a:outerShdw>
                </a:effectLst>
              </a:rPr>
              <a:t> </a:t>
            </a:r>
          </a:p>
        </p:txBody>
      </p:sp>
      <p:pic>
        <p:nvPicPr>
          <p:cNvPr id="54275" name="Picture 4" descr="MP900443601[1]"/>
          <p:cNvPicPr>
            <a:picLocks noChangeAspect="1" noChangeArrowheads="1"/>
          </p:cNvPicPr>
          <p:nvPr/>
        </p:nvPicPr>
        <p:blipFill>
          <a:blip r:embed="rId4"/>
          <a:srcRect/>
          <a:stretch>
            <a:fillRect/>
          </a:stretch>
        </p:blipFill>
        <p:spPr bwMode="auto">
          <a:xfrm>
            <a:off x="9671421" y="5181601"/>
            <a:ext cx="2520580" cy="1676400"/>
          </a:xfrm>
          <a:prstGeom prst="rect">
            <a:avLst/>
          </a:prstGeom>
          <a:noFill/>
          <a:ln w="9525">
            <a:noFill/>
            <a:miter lim="800000"/>
            <a:headEnd/>
            <a:tailEnd/>
          </a:ln>
        </p:spPr>
      </p:pic>
    </p:spTree>
    <p:extLst>
      <p:ext uri="{BB962C8B-B14F-4D97-AF65-F5344CB8AC3E}">
        <p14:creationId xmlns:p14="http://schemas.microsoft.com/office/powerpoint/2010/main" val="1544492235"/>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5297" name="Rectangle 2"/>
          <p:cNvSpPr>
            <a:spLocks noGrp="1"/>
          </p:cNvSpPr>
          <p:nvPr>
            <p:ph type="title"/>
          </p:nvPr>
        </p:nvSpPr>
        <p:spPr bwMode="auto">
          <a:xfrm>
            <a:off x="0" y="0"/>
            <a:ext cx="12192000" cy="990600"/>
          </a:xfrm>
          <a:noFill/>
        </p:spPr>
        <p:txBody>
          <a:bodyPr vert="horz" wrap="square" lIns="91440" tIns="45720" rIns="91440" bIns="45720" numCol="1" rtlCol="0" anchor="t" anchorCtr="0" compatLnSpc="1">
            <a:prstTxWarp prst="textNoShape">
              <a:avLst/>
            </a:prstTxWarp>
            <a:normAutofit/>
          </a:bodyPr>
          <a:lstStyle/>
          <a:p>
            <a:pPr marL="0" indent="0" algn="l">
              <a:buNone/>
            </a:pPr>
            <a:r>
              <a:rPr lang="en-US" sz="6600" i="1" dirty="0">
                <a:solidFill>
                  <a:srgbClr val="C00000"/>
                </a:solidFill>
                <a:effectLst>
                  <a:outerShdw blurRad="38100" dist="38100" dir="2700000" algn="tl">
                    <a:srgbClr val="000000">
                      <a:alpha val="43137"/>
                    </a:srgbClr>
                  </a:outerShdw>
                </a:effectLst>
              </a:rPr>
              <a:t>Confess: Matthew 10:32-33</a:t>
            </a:r>
          </a:p>
        </p:txBody>
      </p:sp>
      <p:sp>
        <p:nvSpPr>
          <p:cNvPr id="55298" name="Rectangle 3"/>
          <p:cNvSpPr>
            <a:spLocks noGrp="1"/>
          </p:cNvSpPr>
          <p:nvPr>
            <p:ph sz="quarter" idx="13"/>
          </p:nvPr>
        </p:nvSpPr>
        <p:spPr>
          <a:xfrm>
            <a:off x="0" y="1600200"/>
            <a:ext cx="12192000" cy="5257800"/>
          </a:xfrm>
        </p:spPr>
        <p:txBody>
          <a:bodyPr>
            <a:noAutofit/>
          </a:bodyPr>
          <a:lstStyle/>
          <a:p>
            <a:pPr marL="0" indent="0">
              <a:buNone/>
            </a:pPr>
            <a:r>
              <a:rPr lang="en-US" sz="5500" b="1" i="1" dirty="0">
                <a:hlinkClick r:id="rId4"/>
              </a:rPr>
              <a:t>32</a:t>
            </a:r>
            <a:r>
              <a:rPr lang="en-US" sz="5500" b="1" i="1" dirty="0"/>
              <a:t> </a:t>
            </a:r>
            <a:r>
              <a:rPr lang="en-US" sz="5500" i="1" dirty="0">
                <a:effectLst>
                  <a:outerShdw blurRad="38100" dist="38100" dir="2700000" algn="tl">
                    <a:srgbClr val="000000">
                      <a:alpha val="43137"/>
                    </a:srgbClr>
                  </a:outerShdw>
                </a:effectLst>
              </a:rPr>
              <a:t>Whosoever therefore shall confess me before men, him will I confess also before my Father which is in heaven.</a:t>
            </a:r>
            <a:r>
              <a:rPr lang="en-US" sz="5500" b="1" i="1" dirty="0">
                <a:effectLst>
                  <a:outerShdw blurRad="38100" dist="38100" dir="2700000" algn="tl">
                    <a:srgbClr val="000000">
                      <a:alpha val="43137"/>
                    </a:srgbClr>
                  </a:outerShdw>
                </a:effectLst>
              </a:rPr>
              <a:t> </a:t>
            </a:r>
          </a:p>
          <a:p>
            <a:pPr marL="0" indent="0">
              <a:buNone/>
            </a:pPr>
            <a:r>
              <a:rPr lang="en-US" sz="5500" b="1" i="1" dirty="0">
                <a:hlinkClick r:id="rId5"/>
              </a:rPr>
              <a:t>33</a:t>
            </a:r>
            <a:r>
              <a:rPr lang="en-US" sz="5500" b="1" i="1" dirty="0"/>
              <a:t> </a:t>
            </a:r>
            <a:r>
              <a:rPr lang="en-US" sz="5500" i="1" dirty="0">
                <a:effectLst>
                  <a:outerShdw blurRad="38100" dist="38100" dir="2700000" algn="tl">
                    <a:srgbClr val="000000">
                      <a:alpha val="43137"/>
                    </a:srgbClr>
                  </a:outerShdw>
                </a:effectLst>
              </a:rPr>
              <a:t>But whosoever shall deny me before men, him will I also deny before my Father which is in heaven. </a:t>
            </a:r>
          </a:p>
        </p:txBody>
      </p:sp>
      <p:pic>
        <p:nvPicPr>
          <p:cNvPr id="55299" name="Picture 4" descr="MP900443601[1]"/>
          <p:cNvPicPr>
            <a:picLocks noChangeAspect="1" noChangeArrowheads="1"/>
          </p:cNvPicPr>
          <p:nvPr/>
        </p:nvPicPr>
        <p:blipFill>
          <a:blip r:embed="rId6"/>
          <a:srcRect/>
          <a:stretch>
            <a:fillRect/>
          </a:stretch>
        </p:blipFill>
        <p:spPr bwMode="auto">
          <a:xfrm>
            <a:off x="10016522" y="-1"/>
            <a:ext cx="2175478" cy="1447801"/>
          </a:xfrm>
          <a:prstGeom prst="rect">
            <a:avLst/>
          </a:prstGeom>
          <a:noFill/>
          <a:ln w="9525">
            <a:noFill/>
            <a:miter lim="800000"/>
            <a:headEnd/>
            <a:tailEnd/>
          </a:ln>
        </p:spPr>
      </p:pic>
    </p:spTree>
    <p:extLst>
      <p:ext uri="{BB962C8B-B14F-4D97-AF65-F5344CB8AC3E}">
        <p14:creationId xmlns:p14="http://schemas.microsoft.com/office/powerpoint/2010/main" val="2421991286"/>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56321" name="Rectangle 2"/>
          <p:cNvSpPr>
            <a:spLocks noGrp="1"/>
          </p:cNvSpPr>
          <p:nvPr>
            <p:ph type="title"/>
          </p:nvPr>
        </p:nvSpPr>
        <p:spPr bwMode="auto">
          <a:xfrm>
            <a:off x="1" y="0"/>
            <a:ext cx="12223028" cy="1371600"/>
          </a:xfrm>
          <a:noFill/>
        </p:spPr>
        <p:txBody>
          <a:bodyPr vert="horz" wrap="square" lIns="91440" tIns="45720" rIns="91440" bIns="45720" numCol="1" rtlCol="0" anchor="t" anchorCtr="0" compatLnSpc="1">
            <a:prstTxWarp prst="textNoShape">
              <a:avLst/>
            </a:prstTxWarp>
            <a:noAutofit/>
          </a:bodyPr>
          <a:lstStyle/>
          <a:p>
            <a:pPr marL="0" indent="0" algn="l">
              <a:buNone/>
            </a:pPr>
            <a:r>
              <a:rPr lang="en-US" sz="8800" i="1" dirty="0">
                <a:solidFill>
                  <a:srgbClr val="C00000"/>
                </a:solidFill>
                <a:effectLst>
                  <a:outerShdw blurRad="38100" dist="38100" dir="2700000" algn="tl">
                    <a:srgbClr val="000000">
                      <a:alpha val="43137"/>
                    </a:srgbClr>
                  </a:outerShdw>
                </a:effectLst>
              </a:rPr>
              <a:t>Baptize: Acts 22:16</a:t>
            </a:r>
          </a:p>
        </p:txBody>
      </p:sp>
      <p:sp>
        <p:nvSpPr>
          <p:cNvPr id="56322" name="Rectangle 3"/>
          <p:cNvSpPr>
            <a:spLocks noGrp="1"/>
          </p:cNvSpPr>
          <p:nvPr>
            <p:ph sz="quarter" idx="13"/>
          </p:nvPr>
        </p:nvSpPr>
        <p:spPr>
          <a:xfrm>
            <a:off x="-1" y="1524000"/>
            <a:ext cx="12191999" cy="5334000"/>
          </a:xfrm>
        </p:spPr>
        <p:txBody>
          <a:bodyPr>
            <a:normAutofit/>
          </a:bodyPr>
          <a:lstStyle/>
          <a:p>
            <a:pPr marL="0" indent="0">
              <a:buNone/>
            </a:pPr>
            <a:r>
              <a:rPr lang="en-US" sz="8000" i="1" dirty="0">
                <a:effectLst>
                  <a:outerShdw blurRad="38100" dist="38100" dir="2700000" algn="tl">
                    <a:srgbClr val="000000">
                      <a:alpha val="43137"/>
                    </a:srgbClr>
                  </a:outerShdw>
                </a:effectLst>
              </a:rPr>
              <a:t>And now why </a:t>
            </a:r>
            <a:r>
              <a:rPr lang="en-US" sz="8000" i="1" dirty="0" err="1">
                <a:effectLst>
                  <a:outerShdw blurRad="38100" dist="38100" dir="2700000" algn="tl">
                    <a:srgbClr val="000000">
                      <a:alpha val="43137"/>
                    </a:srgbClr>
                  </a:outerShdw>
                </a:effectLst>
              </a:rPr>
              <a:t>tarriest</a:t>
            </a:r>
            <a:r>
              <a:rPr lang="en-US" sz="8000" i="1" dirty="0">
                <a:effectLst>
                  <a:outerShdw blurRad="38100" dist="38100" dir="2700000" algn="tl">
                    <a:srgbClr val="000000">
                      <a:alpha val="43137"/>
                    </a:srgbClr>
                  </a:outerShdw>
                </a:effectLst>
              </a:rPr>
              <a:t> thou? arise, and be baptized, and wash away thy sins, calling on the name of the Lord.</a:t>
            </a:r>
          </a:p>
        </p:txBody>
      </p:sp>
      <p:pic>
        <p:nvPicPr>
          <p:cNvPr id="56323" name="Picture 4" descr="MP900443601[1]"/>
          <p:cNvPicPr>
            <a:picLocks noChangeAspect="1" noChangeArrowheads="1"/>
          </p:cNvPicPr>
          <p:nvPr/>
        </p:nvPicPr>
        <p:blipFill>
          <a:blip r:embed="rId4"/>
          <a:srcRect/>
          <a:stretch>
            <a:fillRect/>
          </a:stretch>
        </p:blipFill>
        <p:spPr bwMode="auto">
          <a:xfrm>
            <a:off x="9933421" y="-10413"/>
            <a:ext cx="2289608" cy="1524133"/>
          </a:xfrm>
          <a:prstGeom prst="rect">
            <a:avLst/>
          </a:prstGeom>
          <a:noFill/>
          <a:ln w="9525">
            <a:noFill/>
            <a:miter lim="800000"/>
            <a:headEnd/>
            <a:tailEnd/>
          </a:ln>
        </p:spPr>
      </p:pic>
      <p:pic>
        <p:nvPicPr>
          <p:cNvPr id="56324" name="Picture 2" descr="C:\Users\Fain\AppData\Local\Microsoft\Windows\Temporary Internet Files\Content.IE5\RW2PWPFG\MC900057792[1].wmf"/>
          <p:cNvPicPr>
            <a:picLocks noChangeAspect="1" noChangeArrowheads="1"/>
          </p:cNvPicPr>
          <p:nvPr/>
        </p:nvPicPr>
        <p:blipFill>
          <a:blip r:embed="rId5"/>
          <a:srcRect/>
          <a:stretch>
            <a:fillRect/>
          </a:stretch>
        </p:blipFill>
        <p:spPr bwMode="auto">
          <a:xfrm>
            <a:off x="9933421" y="4899025"/>
            <a:ext cx="2227262" cy="1936750"/>
          </a:xfrm>
          <a:prstGeom prst="rect">
            <a:avLst/>
          </a:prstGeom>
          <a:noFill/>
          <a:ln w="9525">
            <a:noFill/>
            <a:miter lim="800000"/>
            <a:headEnd/>
            <a:tailEnd/>
          </a:ln>
        </p:spPr>
      </p:pic>
    </p:spTree>
    <p:extLst>
      <p:ext uri="{BB962C8B-B14F-4D97-AF65-F5344CB8AC3E}">
        <p14:creationId xmlns:p14="http://schemas.microsoft.com/office/powerpoint/2010/main" val="136878474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0" y="0"/>
            <a:ext cx="12192000" cy="6858000"/>
          </a:xfrm>
        </p:spPr>
        <p:txBody>
          <a:bodyPr>
            <a:noAutofit/>
          </a:bodyPr>
          <a:lstStyle/>
          <a:p>
            <a:pPr marL="45720" indent="0">
              <a:buNone/>
            </a:pPr>
            <a:r>
              <a:rPr lang="en-US" sz="6600" b="1" dirty="0">
                <a:solidFill>
                  <a:srgbClr val="A50021"/>
                </a:solidFill>
                <a:effectLst>
                  <a:outerShdw blurRad="38100" dist="38100" dir="2700000" algn="tl">
                    <a:srgbClr val="000000">
                      <a:alpha val="43137"/>
                    </a:srgbClr>
                  </a:outerShdw>
                </a:effectLst>
                <a:latin typeface="Calibri" panose="020F0502020204030204" pitchFamily="34" charset="0"/>
              </a:rPr>
              <a:t>1 Corinthians 10:31 States:        </a:t>
            </a: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"So, whether you eat or drink, or whatever you do, do all to the glory of God." It establishes the ultimate Christian standard: aligning every daily action—even basic tasks like eating—with the honor and praise of God. </a:t>
            </a:r>
            <a:endParaRPr lang="en-US" sz="66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19026602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8016CD33-9BE5-5B91-68A6-06DEC61CCCA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7E17B8-2B8A-C3F0-99DB-F8231984030C}"/>
              </a:ext>
            </a:extLst>
          </p:cNvPr>
          <p:cNvSpPr>
            <a:spLocks noGrp="1"/>
          </p:cNvSpPr>
          <p:nvPr>
            <p:ph sz="quarter" idx="13"/>
          </p:nvPr>
        </p:nvSpPr>
        <p:spPr>
          <a:xfrm>
            <a:off x="0" y="0"/>
            <a:ext cx="12192000" cy="6858000"/>
          </a:xfrm>
        </p:spPr>
        <p:txBody>
          <a:bodyPr>
            <a:noAutofit/>
          </a:bodyPr>
          <a:lstStyle/>
          <a:p>
            <a:pPr marL="45720" indent="0">
              <a:buNone/>
            </a:pP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The principle of doing all things for God's glory connects to several other passages throughout scripture. </a:t>
            </a:r>
            <a:endParaRPr lang="en-US" sz="66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362145861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C4284DDB-04D5-66AF-0824-08D8E4CDC6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0FADE3-C4C5-6540-EDD9-69495A714C1E}"/>
              </a:ext>
            </a:extLst>
          </p:cNvPr>
          <p:cNvSpPr>
            <a:spLocks noGrp="1"/>
          </p:cNvSpPr>
          <p:nvPr>
            <p:ph sz="quarter" idx="13"/>
          </p:nvPr>
        </p:nvSpPr>
        <p:spPr>
          <a:xfrm>
            <a:off x="0" y="0"/>
            <a:ext cx="12192000" cy="6858000"/>
          </a:xfrm>
        </p:spPr>
        <p:txBody>
          <a:bodyPr>
            <a:noAutofit/>
          </a:bodyPr>
          <a:lstStyle/>
          <a:p>
            <a:pPr marL="45720" indent="0">
              <a:buNone/>
            </a:pPr>
            <a:r>
              <a:rPr lang="en-US" sz="6600" b="1" dirty="0">
                <a:solidFill>
                  <a:srgbClr val="A50021"/>
                </a:solidFill>
                <a:effectLst>
                  <a:outerShdw blurRad="38100" dist="38100" dir="2700000" algn="tl">
                    <a:srgbClr val="000000">
                      <a:alpha val="43137"/>
                    </a:srgbClr>
                  </a:outerShdw>
                </a:effectLst>
                <a:latin typeface="Calibri" panose="020F0502020204030204" pitchFamily="34" charset="0"/>
              </a:rPr>
              <a:t>The Christian Conduct Standard (Colossians 3:17): </a:t>
            </a:r>
          </a:p>
          <a:p>
            <a:pPr marL="45720" indent="0">
              <a:buNone/>
            </a:pPr>
            <a:r>
              <a:rPr lang="en-US" sz="6600" dirty="0">
                <a:solidFill>
                  <a:srgbClr val="000000"/>
                </a:solidFill>
                <a:effectLst>
                  <a:outerShdw blurRad="38100" dist="38100" dir="2700000" algn="tl">
                    <a:srgbClr val="000000">
                      <a:alpha val="43137"/>
                    </a:srgbClr>
                  </a:outerShdw>
                </a:effectLst>
                <a:latin typeface="Calibri" panose="020F0502020204030204" pitchFamily="34" charset="0"/>
              </a:rPr>
              <a:t>Paul echoes this exact principle, stating that whatever you do in word or deed, it should be done in the name of the Lord Jesus, giving thanks to God. </a:t>
            </a:r>
            <a:endParaRPr lang="en-US" sz="66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225469237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DAFA5B00-6F52-E254-2AD8-85FE715539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576B4E-6DD8-044F-0577-79B0A506DBF6}"/>
              </a:ext>
            </a:extLst>
          </p:cNvPr>
          <p:cNvSpPr>
            <a:spLocks noGrp="1"/>
          </p:cNvSpPr>
          <p:nvPr>
            <p:ph sz="quarter" idx="13"/>
          </p:nvPr>
        </p:nvSpPr>
        <p:spPr>
          <a:xfrm>
            <a:off x="0" y="0"/>
            <a:ext cx="12192000" cy="6858000"/>
          </a:xfrm>
        </p:spPr>
        <p:txBody>
          <a:bodyPr>
            <a:noAutofit/>
          </a:bodyPr>
          <a:lstStyle/>
          <a:p>
            <a:pPr marL="45720" indent="0">
              <a:buNone/>
            </a:pPr>
            <a:r>
              <a:rPr kumimoji="0" lang="en-US" sz="6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Calibri" panose="020F0502020204030204" pitchFamily="34" charset="0"/>
                <a:ea typeface="+mn-ea"/>
                <a:cs typeface="+mn-cs"/>
              </a:rPr>
              <a:t>Colossians 3:23 Adds an emphasis on daily labor, commanding that whatever you do should be done heartily, as working for the Lord rather than for men.</a:t>
            </a:r>
            <a:endParaRPr lang="en-US" sz="6600" dirty="0">
              <a:solidFill>
                <a:srgbClr val="000000"/>
              </a:solidFill>
              <a:effectLst>
                <a:outerShdw blurRad="38100" dist="38100" dir="2700000" algn="tl">
                  <a:srgbClr val="000000">
                    <a:alpha val="43137"/>
                  </a:srgbClr>
                </a:outerShdw>
              </a:effectLst>
              <a:latin typeface="Helvetica Neue"/>
            </a:endParaRPr>
          </a:p>
        </p:txBody>
      </p:sp>
    </p:spTree>
    <p:extLst>
      <p:ext uri="{BB962C8B-B14F-4D97-AF65-F5344CB8AC3E}">
        <p14:creationId xmlns:p14="http://schemas.microsoft.com/office/powerpoint/2010/main" val="178095989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2192000" cy="6934200"/>
          </a:xfrm>
        </p:spPr>
        <p:txBody>
          <a:bodyPr>
            <a:normAutofit fontScale="90000"/>
          </a:bodyPr>
          <a:lstStyle/>
          <a:p>
            <a:pPr algn="ctr"/>
            <a:r>
              <a:rPr lang="en-US" sz="13800" b="1" i="1" dirty="0">
                <a:solidFill>
                  <a:srgbClr val="A31D6A"/>
                </a:solidFill>
                <a:effectLst>
                  <a:outerShdw blurRad="38100" dist="38100" dir="2700000" algn="tl">
                    <a:srgbClr val="000000">
                      <a:alpha val="43137"/>
                    </a:srgbClr>
                  </a:outerShdw>
                </a:effectLst>
              </a:rPr>
              <a:t>God Gave His Very Best for </a:t>
            </a:r>
            <a:br>
              <a:rPr lang="en-US" sz="13800" b="1" i="1" dirty="0">
                <a:solidFill>
                  <a:srgbClr val="A31D6A"/>
                </a:solidFill>
                <a:effectLst>
                  <a:outerShdw blurRad="38100" dist="38100" dir="2700000" algn="tl">
                    <a:srgbClr val="000000">
                      <a:alpha val="43137"/>
                    </a:srgbClr>
                  </a:outerShdw>
                </a:effectLst>
              </a:rPr>
            </a:br>
            <a:r>
              <a:rPr lang="en-US" sz="13800" b="1" i="1" dirty="0">
                <a:solidFill>
                  <a:srgbClr val="A31D6A"/>
                </a:solidFill>
                <a:effectLst>
                  <a:outerShdw blurRad="38100" dist="38100" dir="2700000" algn="tl">
                    <a:srgbClr val="000000">
                      <a:alpha val="43137"/>
                    </a:srgbClr>
                  </a:outerShdw>
                </a:effectLst>
              </a:rPr>
              <a:t>Eddie Larry Williams</a:t>
            </a:r>
            <a:endParaRPr lang="en-US" sz="28700" b="1" i="1" cap="all" dirty="0">
              <a:solidFill>
                <a:srgbClr val="A50021"/>
              </a:solidFill>
              <a:effectLst>
                <a:outerShdw blurRad="38100" dist="38100" dir="2700000" algn="tl">
                  <a:srgbClr val="000000">
                    <a:alpha val="43137"/>
                  </a:srgbClr>
                </a:outerShdw>
                <a:reflection blurRad="12700" stA="48000" endA="300" endPos="55000" dir="5400000" sy="-90000" algn="bl" rotWithShape="0"/>
              </a:effectLst>
              <a:latin typeface="Trebuchet MS" panose="020B0603020202020204" pitchFamily="34" charset="0"/>
            </a:endParaRPr>
          </a:p>
        </p:txBody>
      </p:sp>
    </p:spTree>
    <p:extLst>
      <p:ext uri="{BB962C8B-B14F-4D97-AF65-F5344CB8AC3E}">
        <p14:creationId xmlns:p14="http://schemas.microsoft.com/office/powerpoint/2010/main" val="13943434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500"/>
                                  </p:stCondLst>
                                  <p:childTnLst>
                                    <p:animEffect transition="out" filter="fade">
                                      <p:cBhvr>
                                        <p:cTn id="6" dur="1000" tmFilter="0, 0; .2, .5; .8, .5; 1, 0"/>
                                        <p:tgtEl>
                                          <p:spTgt spid="4"/>
                                        </p:tgtEl>
                                      </p:cBhvr>
                                    </p:animEffect>
                                    <p:animScale>
                                      <p:cBhvr>
                                        <p:cTn id="7" dur="500" autoRev="1" fill="hold"/>
                                        <p:tgtEl>
                                          <p:spTgt spid="4"/>
                                        </p:tgtEl>
                                      </p:cBhvr>
                                      <p:by x="105000" y="105000"/>
                                    </p:animScale>
                                  </p:childTnLst>
                                </p:cTn>
                              </p:par>
                            </p:childTnLst>
                          </p:cTn>
                        </p:par>
                        <p:par>
                          <p:cTn id="8" fill="hold">
                            <p:stCondLst>
                              <p:cond delay="1500"/>
                            </p:stCondLst>
                            <p:childTnLst>
                              <p:par>
                                <p:cTn id="9" presetID="26" presetClass="emph" presetSubtype="0" fill="hold" grpId="1" nodeType="afterEffect">
                                  <p:stCondLst>
                                    <p:cond delay="500"/>
                                  </p:stCondLst>
                                  <p:childTnLst>
                                    <p:animEffect transition="out" filter="fade">
                                      <p:cBhvr>
                                        <p:cTn id="10" dur="1000" tmFilter="0, 0; .2, .5; .8, .5; 1, 0"/>
                                        <p:tgtEl>
                                          <p:spTgt spid="4"/>
                                        </p:tgtEl>
                                      </p:cBhvr>
                                    </p:animEffect>
                                    <p:animScale>
                                      <p:cBhvr>
                                        <p:cTn id="11" dur="500" autoRev="1" fill="hold"/>
                                        <p:tgtEl>
                                          <p:spTgt spid="4"/>
                                        </p:tgtEl>
                                      </p:cBhvr>
                                      <p:by x="105000" y="105000"/>
                                    </p:animScale>
                                  </p:childTnLst>
                                </p:cTn>
                              </p:par>
                            </p:childTnLst>
                          </p:cTn>
                        </p:par>
                        <p:par>
                          <p:cTn id="12" fill="hold">
                            <p:stCondLst>
                              <p:cond delay="3000"/>
                            </p:stCondLst>
                            <p:childTnLst>
                              <p:par>
                                <p:cTn id="13" presetID="26" presetClass="emph" presetSubtype="0" fill="hold" grpId="2" nodeType="afterEffect">
                                  <p:stCondLst>
                                    <p:cond delay="50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childTnLst>
                          </p:cTn>
                        </p:par>
                        <p:par>
                          <p:cTn id="16" fill="hold">
                            <p:stCondLst>
                              <p:cond delay="4500"/>
                            </p:stCondLst>
                            <p:childTnLst>
                              <p:par>
                                <p:cTn id="17" presetID="26" presetClass="emph" presetSubtype="0" fill="hold" grpId="3" nodeType="afterEffect">
                                  <p:stCondLst>
                                    <p:cond delay="500"/>
                                  </p:stCondLst>
                                  <p:childTnLst>
                                    <p:animEffect transition="out" filter="fade">
                                      <p:cBhvr>
                                        <p:cTn id="18" dur="1000" tmFilter="0, 0; .2, .5; .8, .5; 1, 0"/>
                                        <p:tgtEl>
                                          <p:spTgt spid="4"/>
                                        </p:tgtEl>
                                      </p:cBhvr>
                                    </p:animEffect>
                                    <p:animScale>
                                      <p:cBhvr>
                                        <p:cTn id="19" dur="500" autoRev="1" fill="hold"/>
                                        <p:tgtEl>
                                          <p:spTgt spid="4"/>
                                        </p:tgtEl>
                                      </p:cBhvr>
                                      <p:by x="105000" y="105000"/>
                                    </p:animScale>
                                  </p:childTnLst>
                                </p:cTn>
                              </p:par>
                            </p:childTnLst>
                          </p:cTn>
                        </p:par>
                        <p:par>
                          <p:cTn id="20" fill="hold">
                            <p:stCondLst>
                              <p:cond delay="6000"/>
                            </p:stCondLst>
                            <p:childTnLst>
                              <p:par>
                                <p:cTn id="21" presetID="26" presetClass="emph" presetSubtype="0" fill="hold" grpId="4" nodeType="afterEffect">
                                  <p:stCondLst>
                                    <p:cond delay="750"/>
                                  </p:stCondLst>
                                  <p:childTnLst>
                                    <p:animEffect transition="out" filter="fade">
                                      <p:cBhvr>
                                        <p:cTn id="22" dur="1000" tmFilter="0, 0; .2, .5; .8, .5; 1, 0"/>
                                        <p:tgtEl>
                                          <p:spTgt spid="4"/>
                                        </p:tgtEl>
                                      </p:cBhvr>
                                    </p:animEffect>
                                    <p:animScale>
                                      <p:cBhvr>
                                        <p:cTn id="23" dur="500" autoRev="1" fill="hold"/>
                                        <p:tgtEl>
                                          <p:spTgt spid="4"/>
                                        </p:tgtEl>
                                      </p:cBhvr>
                                      <p:by x="105000" y="105000"/>
                                    </p:animScale>
                                  </p:childTnLst>
                                </p:cTn>
                              </p:par>
                            </p:childTnLst>
                          </p:cTn>
                        </p:par>
                        <p:par>
                          <p:cTn id="24" fill="hold">
                            <p:stCondLst>
                              <p:cond delay="7750"/>
                            </p:stCondLst>
                            <p:childTnLst>
                              <p:par>
                                <p:cTn id="25" presetID="26" presetClass="emph" presetSubtype="0" fill="hold" grpId="5" nodeType="afterEffect">
                                  <p:stCondLst>
                                    <p:cond delay="750"/>
                                  </p:stCondLst>
                                  <p:childTnLst>
                                    <p:animEffect transition="out" filter="fade">
                                      <p:cBhvr>
                                        <p:cTn id="26" dur="1000" tmFilter="0, 0; .2, .5; .8, .5; 1, 0"/>
                                        <p:tgtEl>
                                          <p:spTgt spid="4"/>
                                        </p:tgtEl>
                                      </p:cBhvr>
                                    </p:animEffect>
                                    <p:animScale>
                                      <p:cBhvr>
                                        <p:cTn id="27" dur="500" autoRev="1" fill="hold"/>
                                        <p:tgtEl>
                                          <p:spTgt spid="4"/>
                                        </p:tgtEl>
                                      </p:cBhvr>
                                      <p:by x="105000" y="105000"/>
                                    </p:animScale>
                                  </p:childTnLst>
                                </p:cTn>
                              </p:par>
                            </p:childTnLst>
                          </p:cTn>
                        </p:par>
                        <p:par>
                          <p:cTn id="28" fill="hold">
                            <p:stCondLst>
                              <p:cond delay="9500"/>
                            </p:stCondLst>
                            <p:childTnLst>
                              <p:par>
                                <p:cTn id="29" presetID="26" presetClass="emph" presetSubtype="0" fill="hold" grpId="6" nodeType="afterEffect">
                                  <p:stCondLst>
                                    <p:cond delay="750"/>
                                  </p:stCondLst>
                                  <p:childTnLst>
                                    <p:animEffect transition="out" filter="fade">
                                      <p:cBhvr>
                                        <p:cTn id="30" dur="1000" tmFilter="0, 0; .2, .5; .8, .5; 1, 0"/>
                                        <p:tgtEl>
                                          <p:spTgt spid="4"/>
                                        </p:tgtEl>
                                      </p:cBhvr>
                                    </p:animEffect>
                                    <p:animScale>
                                      <p:cBhvr>
                                        <p:cTn id="31" dur="500" autoRev="1" fill="hold"/>
                                        <p:tgtEl>
                                          <p:spTgt spid="4"/>
                                        </p:tgtEl>
                                      </p:cBhvr>
                                      <p:by x="105000" y="105000"/>
                                    </p:animScale>
                                  </p:childTnLst>
                                </p:cTn>
                              </p:par>
                            </p:childTnLst>
                          </p:cTn>
                        </p:par>
                        <p:par>
                          <p:cTn id="32" fill="hold">
                            <p:stCondLst>
                              <p:cond delay="11250"/>
                            </p:stCondLst>
                            <p:childTnLst>
                              <p:par>
                                <p:cTn id="33" presetID="26" presetClass="emph" presetSubtype="0" fill="hold" grpId="7" nodeType="afterEffect">
                                  <p:stCondLst>
                                    <p:cond delay="1000"/>
                                  </p:stCondLst>
                                  <p:childTnLst>
                                    <p:animEffect transition="out" filter="fade">
                                      <p:cBhvr>
                                        <p:cTn id="34" dur="1000" tmFilter="0, 0; .2, .5; .8, .5; 1, 0"/>
                                        <p:tgtEl>
                                          <p:spTgt spid="4"/>
                                        </p:tgtEl>
                                      </p:cBhvr>
                                    </p:animEffect>
                                    <p:animScale>
                                      <p:cBhvr>
                                        <p:cTn id="35" dur="500" autoRev="1" fill="hold"/>
                                        <p:tgtEl>
                                          <p:spTgt spid="4"/>
                                        </p:tgtEl>
                                      </p:cBhvr>
                                      <p:by x="105000" y="105000"/>
                                    </p:animScale>
                                  </p:childTnLst>
                                </p:cTn>
                              </p:par>
                            </p:childTnLst>
                          </p:cTn>
                        </p:par>
                        <p:par>
                          <p:cTn id="36" fill="hold">
                            <p:stCondLst>
                              <p:cond delay="13250"/>
                            </p:stCondLst>
                            <p:childTnLst>
                              <p:par>
                                <p:cTn id="37" presetID="26" presetClass="emph" presetSubtype="0" fill="hold" grpId="8" nodeType="afterEffect">
                                  <p:stCondLst>
                                    <p:cond delay="1000"/>
                                  </p:stCondLst>
                                  <p:childTnLst>
                                    <p:animEffect transition="out" filter="fade">
                                      <p:cBhvr>
                                        <p:cTn id="38" dur="1000" tmFilter="0, 0; .2, .5; .8, .5; 1, 0"/>
                                        <p:tgtEl>
                                          <p:spTgt spid="4"/>
                                        </p:tgtEl>
                                      </p:cBhvr>
                                    </p:animEffect>
                                    <p:animScale>
                                      <p:cBhvr>
                                        <p:cTn id="39" dur="500" autoRev="1" fill="hold"/>
                                        <p:tgtEl>
                                          <p:spTgt spid="4"/>
                                        </p:tgtEl>
                                      </p:cBhvr>
                                      <p:by x="105000" y="105000"/>
                                    </p:animScale>
                                  </p:childTnLst>
                                </p:cTn>
                              </p:par>
                            </p:childTnLst>
                          </p:cTn>
                        </p:par>
                        <p:par>
                          <p:cTn id="40" fill="hold">
                            <p:stCondLst>
                              <p:cond delay="15250"/>
                            </p:stCondLst>
                            <p:childTnLst>
                              <p:par>
                                <p:cTn id="41" presetID="26" presetClass="emph" presetSubtype="0" fill="hold" grpId="9" nodeType="afterEffect">
                                  <p:stCondLst>
                                    <p:cond delay="0"/>
                                  </p:stCondLst>
                                  <p:childTnLst>
                                    <p:animEffect transition="out" filter="fade">
                                      <p:cBhvr>
                                        <p:cTn id="42" dur="1000" tmFilter="0, 0; .2, .5; .8, .5; 1, 0"/>
                                        <p:tgtEl>
                                          <p:spTgt spid="4"/>
                                        </p:tgtEl>
                                      </p:cBhvr>
                                    </p:animEffect>
                                    <p:animScale>
                                      <p:cBhvr>
                                        <p:cTn id="43" dur="50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4" grpId="4"/>
      <p:bldP spid="4" grpId="5"/>
      <p:bldP spid="4" grpId="6"/>
      <p:bldP spid="4" grpId="7"/>
      <p:bldP spid="4" grpId="8"/>
      <p:bldP spid="4" grpId="9"/>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accent3">
                <a:lumMod val="60000"/>
                <a:lumOff val="40000"/>
              </a:schemeClr>
            </a:gs>
            <a:gs pos="65000">
              <a:srgbClr val="00B0F0"/>
            </a:gs>
          </a:gsLst>
          <a:path path="circle">
            <a:fillToRect l="20000" t="10000" r="20000" b="60000"/>
          </a:path>
        </a:gradFill>
        <a:effectLst/>
      </p:bgPr>
    </p:bg>
    <p:spTree>
      <p:nvGrpSpPr>
        <p:cNvPr id="1" name="">
          <a:extLst>
            <a:ext uri="{FF2B5EF4-FFF2-40B4-BE49-F238E27FC236}">
              <a16:creationId xmlns:a16="http://schemas.microsoft.com/office/drawing/2014/main" id="{694AEB10-DF97-961F-64AC-128EAC4AC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F1A564-5F9C-477B-3D88-4033A7498062}"/>
              </a:ext>
            </a:extLst>
          </p:cNvPr>
          <p:cNvSpPr>
            <a:spLocks noGrp="1"/>
          </p:cNvSpPr>
          <p:nvPr>
            <p:ph type="title"/>
          </p:nvPr>
        </p:nvSpPr>
        <p:spPr>
          <a:xfrm>
            <a:off x="0" y="3810"/>
            <a:ext cx="12192000" cy="1215390"/>
          </a:xfrm>
        </p:spPr>
        <p:txBody>
          <a:bodyPr>
            <a:noAutofit/>
          </a:bodyPr>
          <a:lstStyle/>
          <a:p>
            <a:pPr marL="0" indent="0" algn="ctr">
              <a:buNone/>
            </a:pPr>
            <a:r>
              <a:rPr lang="en-US" sz="8000" i="1" dirty="0">
                <a:solidFill>
                  <a:srgbClr val="A31D6A"/>
                </a:solidFill>
                <a:effectLst>
                  <a:outerShdw blurRad="38100" dist="38100" dir="2700000" algn="tl">
                    <a:srgbClr val="000000">
                      <a:alpha val="43137"/>
                    </a:srgbClr>
                  </a:outerShdw>
                </a:effectLst>
              </a:rPr>
              <a:t>Romans 8:32 (NASB)</a:t>
            </a:r>
          </a:p>
        </p:txBody>
      </p:sp>
      <p:sp>
        <p:nvSpPr>
          <p:cNvPr id="3" name="Content Placeholder 2">
            <a:extLst>
              <a:ext uri="{FF2B5EF4-FFF2-40B4-BE49-F238E27FC236}">
                <a16:creationId xmlns:a16="http://schemas.microsoft.com/office/drawing/2014/main" id="{5C34A85A-8C9E-4359-83AB-9FF55521F8BE}"/>
              </a:ext>
            </a:extLst>
          </p:cNvPr>
          <p:cNvSpPr>
            <a:spLocks noGrp="1"/>
          </p:cNvSpPr>
          <p:nvPr>
            <p:ph sz="quarter" idx="13"/>
          </p:nvPr>
        </p:nvSpPr>
        <p:spPr>
          <a:xfrm>
            <a:off x="0" y="1066800"/>
            <a:ext cx="12192000" cy="5791200"/>
          </a:xfrm>
        </p:spPr>
        <p:txBody>
          <a:bodyPr>
            <a:noAutofit/>
          </a:bodyPr>
          <a:lstStyle/>
          <a:p>
            <a:pPr marL="45720" indent="0">
              <a:buNone/>
            </a:pPr>
            <a:r>
              <a:rPr lang="en-US" sz="8000" dirty="0">
                <a:latin typeface="Trebuchet MS" panose="020B0603020202020204" pitchFamily="34" charset="0"/>
              </a:rPr>
              <a:t>He who did not spare His own Son, but delivered Him over for us all, how will He not also with Him freely give us all things?</a:t>
            </a:r>
            <a:endParaRPr lang="en-US" sz="8000" dirty="0"/>
          </a:p>
        </p:txBody>
      </p:sp>
    </p:spTree>
    <p:extLst>
      <p:ext uri="{BB962C8B-B14F-4D97-AF65-F5344CB8AC3E}">
        <p14:creationId xmlns:p14="http://schemas.microsoft.com/office/powerpoint/2010/main" val="1936329889"/>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06-28-26 Why I Beleive God Commands Very Best Fruit (1Cor 10_31-33.potx" id="{9AF7B41B-5B1E-45ED-8FEB-A9034BACD84C}" vid="{141FB2D0-9C96-425C-AA96-196BE3D87341}"/>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6-28-26 Why I Beleive God Commands Very Best Fruit (1Cor 10_31-33.potx" id="{9AF7B41B-5B1E-45ED-8FEB-A9034BACD84C}" vid="{C04100F4-2AA2-4FBE-8124-3EABC7B17B7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1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2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0.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1.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2.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3.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3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4.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5.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6.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7.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8.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ppt/theme/themeOverride9.xml><?xml version="1.0" encoding="utf-8"?>
<a:themeOverride xmlns:a="http://schemas.openxmlformats.org/drawingml/2006/main">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themeOverride>
</file>

<file path=docProps/app.xml><?xml version="1.0" encoding="utf-8"?>
<Properties xmlns="http://schemas.openxmlformats.org/officeDocument/2006/extended-properties" xmlns:vt="http://schemas.openxmlformats.org/officeDocument/2006/docPropsVTypes">
  <Template/>
  <TotalTime>120</TotalTime>
  <Words>1533</Words>
  <Application>Microsoft Office PowerPoint</Application>
  <PresentationFormat>Widescreen</PresentationFormat>
  <Paragraphs>86</Paragraphs>
  <Slides>39</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39</vt:i4>
      </vt:variant>
    </vt:vector>
  </HeadingPairs>
  <TitlesOfParts>
    <vt:vector size="46" baseType="lpstr">
      <vt:lpstr>Arial</vt:lpstr>
      <vt:lpstr>Calibri</vt:lpstr>
      <vt:lpstr>Calibri Light</vt:lpstr>
      <vt:lpstr>Helvetica Neue</vt:lpstr>
      <vt:lpstr>Trebuchet MS</vt:lpstr>
      <vt:lpstr>Metropolitan</vt:lpstr>
      <vt:lpstr>Office 2013 - 2022 Theme</vt:lpstr>
      <vt:lpstr>Why I Believe God Commands and Deserves the Very Best (First Fruit) of My Entire Christian Life</vt:lpstr>
      <vt:lpstr>I Corinthians 10:31-33 (NASB)</vt:lpstr>
      <vt:lpstr>To Glorify:</vt:lpstr>
      <vt:lpstr>PowerPoint Presentation</vt:lpstr>
      <vt:lpstr>PowerPoint Presentation</vt:lpstr>
      <vt:lpstr>PowerPoint Presentation</vt:lpstr>
      <vt:lpstr>PowerPoint Presentation</vt:lpstr>
      <vt:lpstr>God Gave His Very Best for  Eddie Larry Williams</vt:lpstr>
      <vt:lpstr>Romans 8:32 (NASB)</vt:lpstr>
      <vt:lpstr>Romans 5:8 (NASB)</vt:lpstr>
      <vt:lpstr>John 3:16 (NASB)</vt:lpstr>
      <vt:lpstr>Hebrews 12:2 (NASB)</vt:lpstr>
      <vt:lpstr>God Wants Me to be Like Jesus, His Son, and Follow in His Footsteps</vt:lpstr>
      <vt:lpstr>I Peter 2:21 (NASB)</vt:lpstr>
      <vt:lpstr>I John 2:6 (NASB)</vt:lpstr>
      <vt:lpstr>Colossians 2:6 (NASB)</vt:lpstr>
      <vt:lpstr>I Corinthians 11:1 (NASB)</vt:lpstr>
      <vt:lpstr>Galatians 4:19 (NASB)</vt:lpstr>
      <vt:lpstr>Philippians 2:5-14 (NASB)</vt:lpstr>
      <vt:lpstr>Philippians 2:5-14 (NASB)</vt:lpstr>
      <vt:lpstr>Philippians 2:5-14 (NASB)</vt:lpstr>
      <vt:lpstr>Philippians 2:5-14 (NASB)</vt:lpstr>
      <vt:lpstr>Philippians 2:5-14 (NASB)</vt:lpstr>
      <vt:lpstr>Almighty God Wants Me to Put Him First in My Life; Not Self, Not People, Not Money or Things of This World</vt:lpstr>
      <vt:lpstr>Matthew 10:34-39 (NASB)</vt:lpstr>
      <vt:lpstr>Matthew 10:34-39 (NASB)</vt:lpstr>
      <vt:lpstr>Matthew 10:34-39 (NASB)</vt:lpstr>
      <vt:lpstr>Matthew 6:34 (NASB)</vt:lpstr>
      <vt:lpstr>Proverbs 3:5-6 (NASB)</vt:lpstr>
      <vt:lpstr>I John 2:15-17 (NASB)</vt:lpstr>
      <vt:lpstr>I John 2:15-17 (NASB)</vt:lpstr>
      <vt:lpstr>PowerPoint Presentation</vt:lpstr>
      <vt:lpstr>PowerPoint Presentation</vt:lpstr>
      <vt:lpstr>PowerPoint Presentation</vt:lpstr>
      <vt:lpstr>Hear: Romans 10:17</vt:lpstr>
      <vt:lpstr>Believe: Hebrews 11:6</vt:lpstr>
      <vt:lpstr>Repent: Luke 13:3</vt:lpstr>
      <vt:lpstr>Confess: Matthew 10:32-33</vt:lpstr>
      <vt:lpstr>Baptize: Acts 22:16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Church of Christ Eloy</dc:creator>
  <cp:lastModifiedBy>Church of Christ Eloy</cp:lastModifiedBy>
  <cp:revision>10</cp:revision>
  <dcterms:created xsi:type="dcterms:W3CDTF">2026-06-27T16:29:16Z</dcterms:created>
  <dcterms:modified xsi:type="dcterms:W3CDTF">2026-07-18T03:11:59Z</dcterms:modified>
</cp:coreProperties>
</file>